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Lst>
  <p:sldSz cx="10160000" cy="7620000"/>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8297" autoAdjust="0"/>
    <p:restoredTop sz="90929"/>
  </p:normalViewPr>
  <p:slideViewPr>
    <p:cSldViewPr>
      <p:cViewPr varScale="1">
        <p:scale>
          <a:sx n="64" d="100"/>
          <a:sy n="64" d="100"/>
        </p:scale>
        <p:origin x="-78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3"/>
            <a:ext cx="8636000" cy="16335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24000" y="4318000"/>
            <a:ext cx="7112000" cy="194786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825588A-EAA1-4BA5-AD12-2CBA86C203CD}"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3B59311-5D8C-4D62-AF00-E80F1812744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39000" y="676275"/>
            <a:ext cx="2159000" cy="60975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676275"/>
            <a:ext cx="6324600" cy="60975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1B3518C-9673-41AF-B54E-ACDD2941D561}"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7E0CB91-0958-428F-91C1-C8E401FB290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5" y="4895850"/>
            <a:ext cx="8636000" cy="15144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03275" y="3228975"/>
            <a:ext cx="8636000" cy="16668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BA899BF-2E55-482C-9BCC-62CA4413EAC8}"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2200275"/>
            <a:ext cx="4241800" cy="4573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56200" y="2200275"/>
            <a:ext cx="4241800" cy="4573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04BF851-2AAD-4E34-97E1-0F5B5230750F}"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8000" y="1704975"/>
            <a:ext cx="4489450" cy="711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8000" y="2416175"/>
            <a:ext cx="4489450" cy="43910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60963" y="1704975"/>
            <a:ext cx="4491037" cy="711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60963" y="2416175"/>
            <a:ext cx="4491037" cy="43910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67E34D4-EA2F-4B57-938D-A98E8E1A89B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A5B0C5F-E0E2-440D-AD67-9016D78775A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39797FB-FB7D-48C0-8D74-22225C4AB56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3"/>
            <a:ext cx="3343275" cy="12906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71925" y="303213"/>
            <a:ext cx="5680075" cy="65039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8000" y="1593850"/>
            <a:ext cx="3343275" cy="52133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80068C9-F4F8-4CFA-BF3C-BACC2EF20E6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5" y="5334000"/>
            <a:ext cx="6096000" cy="6302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90725" y="681038"/>
            <a:ext cx="6096000" cy="457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90725" y="5964238"/>
            <a:ext cx="6096000" cy="8937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5C2A760-2D82-48F3-8FA4-2741A8932C2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676275"/>
            <a:ext cx="8636000" cy="12715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762000" y="2200275"/>
            <a:ext cx="8636000" cy="45735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762000" y="6942138"/>
            <a:ext cx="2117725"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470275" y="6942138"/>
            <a:ext cx="3219450"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7280275" y="6942138"/>
            <a:ext cx="2119313"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7BD0324-8CA6-4686-A878-4BBB4DA2B09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ctrTitle"/>
          </p:nvPr>
        </p:nvSpPr>
        <p:spPr>
          <a:xfrm>
            <a:off x="857250" y="3048000"/>
            <a:ext cx="8445500" cy="1219200"/>
          </a:xfrm>
        </p:spPr>
        <p:txBody>
          <a:bodyPr lIns="0" tIns="0" rIns="0" bIns="0" anchor="t"/>
          <a:lstStyle/>
          <a:p>
            <a:pPr>
              <a:lnSpc>
                <a:spcPct val="95000"/>
              </a:lnSpc>
            </a:pPr>
            <a:r>
              <a:rPr lang="en-US" sz="4800">
                <a:solidFill>
                  <a:srgbClr val="000000"/>
                </a:solidFill>
                <a:latin typeface="Arial" pitchFamily="34" charset="0"/>
              </a:rPr>
              <a:t>Law &amp; Justice: Ancient Rome's </a:t>
            </a:r>
          </a:p>
        </p:txBody>
      </p:sp>
      <p:sp>
        <p:nvSpPr>
          <p:cNvPr id="2050" name="Rectangle 2"/>
          <p:cNvSpPr>
            <a:spLocks noGrp="1" noChangeArrowheads="1"/>
          </p:cNvSpPr>
          <p:nvPr>
            <p:ph type="subTitle" idx="1"/>
          </p:nvPr>
        </p:nvSpPr>
        <p:spPr>
          <a:xfrm>
            <a:off x="1771650" y="4572000"/>
            <a:ext cx="6616700" cy="914400"/>
          </a:xfrm>
        </p:spPr>
        <p:txBody>
          <a:bodyPr lIns="0" tIns="0" rIns="0" bIns="0"/>
          <a:lstStyle/>
          <a:p>
            <a:pPr>
              <a:lnSpc>
                <a:spcPct val="95000"/>
              </a:lnSpc>
              <a:spcBef>
                <a:spcPct val="0"/>
              </a:spcBef>
            </a:pPr>
            <a:r>
              <a:rPr lang="en-US">
                <a:solidFill>
                  <a:srgbClr val="000000"/>
                </a:solidFill>
                <a:latin typeface="Arial" pitchFamily="34" charset="0"/>
              </a:rPr>
              <a:t>Period 5</a:t>
            </a:r>
            <a:endParaRPr lang="en-US"/>
          </a:p>
          <a:p>
            <a:pPr>
              <a:lnSpc>
                <a:spcPct val="95000"/>
              </a:lnSpc>
              <a:spcBef>
                <a:spcPct val="0"/>
              </a:spcBef>
            </a:pPr>
            <a:r>
              <a:rPr lang="en-US">
                <a:solidFill>
                  <a:srgbClr val="000000"/>
                </a:solidFill>
                <a:latin typeface="Arial" pitchFamily="34" charset="0"/>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Heritage of Roman Laws</a:t>
            </a:r>
          </a:p>
        </p:txBody>
      </p:sp>
      <p:sp>
        <p:nvSpPr>
          <p:cNvPr id="11266" name="Rectangle 2"/>
          <p:cNvSpPr>
            <a:spLocks noGrp="1" noChangeArrowheads="1"/>
          </p:cNvSpPr>
          <p:nvPr>
            <p:ph type="body" idx="1"/>
          </p:nvPr>
        </p:nvSpPr>
        <p:spPr>
          <a:xfrm>
            <a:off x="247650" y="1828800"/>
            <a:ext cx="9664700" cy="5486400"/>
          </a:xfrm>
        </p:spPr>
        <p:txBody>
          <a:bodyPr lIns="0" tIns="0" rIns="0" bIns="0"/>
          <a:lstStyle/>
          <a:p>
            <a:pPr marL="457200" lvl="1" indent="-342900">
              <a:lnSpc>
                <a:spcPct val="95000"/>
              </a:lnSpc>
              <a:spcBef>
                <a:spcPct val="0"/>
              </a:spcBef>
              <a:buClr>
                <a:srgbClr val="000000"/>
              </a:buClr>
              <a:buFontTx/>
              <a:buChar char="•"/>
            </a:pPr>
            <a:r>
              <a:rPr lang="en-US" sz="2700">
                <a:solidFill>
                  <a:srgbClr val="000000"/>
                </a:solidFill>
                <a:latin typeface="Arial" pitchFamily="34" charset="0"/>
              </a:rPr>
              <a:t>Emperor Justinian I issued the Corpus Juris Civilis, a work on the theory and philosophy of law, between 529 (when the first edition came out) and 534, when reforms made by Justinian himself caused a revision.</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Four parts: Codex Justinianus, the Pandectae, the Instituitiones, and the Novellae. </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After the fall of the Roman empire, these laws were lost until around 1070 A.D.   </a:t>
            </a:r>
            <a:endParaRPr lang="en-US"/>
          </a:p>
          <a:p>
            <a:pPr marL="0" indent="0">
              <a:lnSpc>
                <a:spcPct val="95000"/>
              </a:lnSpc>
              <a:spcBef>
                <a:spcPct val="0"/>
              </a:spcBef>
              <a:buFontTx/>
              <a:buNone/>
            </a:pPr>
            <a:r>
              <a:rPr lang="en-US" sz="2700">
                <a:solidFill>
                  <a:srgbClr val="000000"/>
                </a:solidFill>
                <a:latin typeface="Arial" pitchFamily="34" charset="0"/>
              </a:rPr>
              <a: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Heritage of Roman Laws</a:t>
            </a:r>
          </a:p>
        </p:txBody>
      </p:sp>
      <p:sp>
        <p:nvSpPr>
          <p:cNvPr id="12290" name="Rectangle 2"/>
          <p:cNvSpPr>
            <a:spLocks noGrp="1" noChangeArrowheads="1"/>
          </p:cNvSpPr>
          <p:nvPr>
            <p:ph type="body" idx="1"/>
          </p:nvPr>
        </p:nvSpPr>
        <p:spPr>
          <a:xfrm>
            <a:off x="247650" y="1828800"/>
            <a:ext cx="9664700" cy="5486400"/>
          </a:xfrm>
        </p:spPr>
        <p:txBody>
          <a:bodyPr lIns="0" tIns="0" rIns="0" bIns="0"/>
          <a:lstStyle/>
          <a:p>
            <a:pPr marL="0" indent="0" algn="ctr">
              <a:lnSpc>
                <a:spcPct val="95000"/>
              </a:lnSpc>
              <a:spcBef>
                <a:spcPct val="0"/>
              </a:spcBef>
              <a:buFontTx/>
              <a:buNone/>
            </a:pPr>
            <a:r>
              <a:rPr lang="en-US" sz="2700" b="1" u="sng">
                <a:solidFill>
                  <a:srgbClr val="000000"/>
                </a:solidFill>
                <a:latin typeface="Arial" pitchFamily="34" charset="0"/>
              </a:rPr>
              <a:t>The Parts of the Corpus Juris Civilis</a:t>
            </a:r>
            <a:r>
              <a:rPr lang="en-US" sz="2700" u="sng">
                <a:solidFill>
                  <a:srgbClr val="000000"/>
                </a:solidFill>
                <a:latin typeface="Arial" pitchFamily="34" charset="0"/>
              </a:rPr>
              <a:t> </a:t>
            </a:r>
            <a:endParaRPr lang="en-US"/>
          </a:p>
          <a:p>
            <a:pPr marL="0" indent="0" algn="ctr">
              <a:lnSpc>
                <a:spcPct val="95000"/>
              </a:lnSpc>
              <a:spcBef>
                <a:spcPct val="0"/>
              </a:spcBef>
              <a:buFontTx/>
              <a:buNone/>
            </a:pPr>
            <a:r>
              <a:rPr lang="en-US" sz="2700">
                <a:solidFill>
                  <a:srgbClr val="000000"/>
                </a:solidFill>
                <a:latin typeface="Arial" pitchFamily="34" charset="0"/>
              </a:rPr>
              <a:t> </a:t>
            </a:r>
            <a:r>
              <a:rPr lang="en-US" sz="2700" b="1">
                <a:solidFill>
                  <a:srgbClr val="000000"/>
                </a:solidFill>
                <a:latin typeface="Arial" pitchFamily="34" charset="0"/>
              </a:rPr>
              <a:t>Codex Justinianus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Contained all Emperor's degrees that held legal power.</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Solidified Christianity as the state religeon of Rome.</a:t>
            </a:r>
            <a:endParaRPr lang="en-US"/>
          </a:p>
          <a:p>
            <a:pPr marL="457200" lvl="1" indent="-342900" algn="ctr">
              <a:lnSpc>
                <a:spcPct val="95000"/>
              </a:lnSpc>
              <a:spcBef>
                <a:spcPct val="0"/>
              </a:spcBef>
              <a:buClr>
                <a:srgbClr val="000000"/>
              </a:buClr>
              <a:buFontTx/>
              <a:buChar char="•"/>
            </a:pPr>
            <a:r>
              <a:rPr lang="en-US" sz="2700" b="1">
                <a:solidFill>
                  <a:srgbClr val="000000"/>
                </a:solidFill>
                <a:latin typeface="Arial" pitchFamily="34" charset="0"/>
              </a:rPr>
              <a:t>Pandectae</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Consists of legal writings back to the 2ond and 3rd centuries</a:t>
            </a:r>
            <a:endParaRPr lang="en-US"/>
          </a:p>
          <a:p>
            <a:pPr marL="457200" lvl="1" indent="-342900" algn="ctr">
              <a:lnSpc>
                <a:spcPct val="95000"/>
              </a:lnSpc>
              <a:spcBef>
                <a:spcPct val="0"/>
              </a:spcBef>
              <a:buClr>
                <a:srgbClr val="000000"/>
              </a:buClr>
              <a:buFontTx/>
              <a:buChar char="•"/>
            </a:pPr>
            <a:r>
              <a:rPr lang="en-US" sz="2700" b="1">
                <a:solidFill>
                  <a:srgbClr val="000000"/>
                </a:solidFill>
                <a:latin typeface="Arial" pitchFamily="34" charset="0"/>
              </a:rPr>
              <a:t>Instituitiones</a:t>
            </a:r>
            <a:r>
              <a:rPr lang="en-US" sz="2700">
                <a:solidFill>
                  <a:srgbClr val="000000"/>
                </a:solidFill>
                <a:latin typeface="Arial" pitchFamily="34" charset="0"/>
              </a:rPr>
              <a:t> </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Basically a textbook of Roman law, used as a manual for jourists</a:t>
            </a:r>
            <a:endParaRPr lang="en-US"/>
          </a:p>
          <a:p>
            <a:pPr marL="457200" lvl="1" indent="-342900" algn="ctr">
              <a:lnSpc>
                <a:spcPct val="95000"/>
              </a:lnSpc>
              <a:spcBef>
                <a:spcPct val="0"/>
              </a:spcBef>
              <a:buClr>
                <a:srgbClr val="000000"/>
              </a:buClr>
              <a:buFontTx/>
              <a:buChar char="•"/>
            </a:pPr>
            <a:r>
              <a:rPr lang="en-US" sz="2700" b="1">
                <a:solidFill>
                  <a:srgbClr val="000000"/>
                </a:solidFill>
                <a:latin typeface="Arial" pitchFamily="34" charset="0"/>
              </a:rPr>
              <a:t>Novellae</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New laws passed after 534.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xfrm>
            <a:off x="247650" y="304800"/>
            <a:ext cx="9664700" cy="914400"/>
          </a:xfrm>
        </p:spPr>
        <p:txBody>
          <a:bodyPr lIns="0" tIns="0" rIns="0" bIns="0" anchor="t"/>
          <a:lstStyle/>
          <a:p>
            <a:pPr>
              <a:lnSpc>
                <a:spcPct val="95000"/>
              </a:lnSpc>
            </a:pPr>
            <a:r>
              <a:rPr lang="en-US" sz="4300">
                <a:solidFill>
                  <a:srgbClr val="FF0000"/>
                </a:solidFill>
                <a:latin typeface="Arial" pitchFamily="34" charset="0"/>
              </a:rPr>
              <a:t>The Root Of All Roman Laws</a:t>
            </a:r>
          </a:p>
        </p:txBody>
      </p:sp>
      <p:sp>
        <p:nvSpPr>
          <p:cNvPr id="13314" name="Rectangle 2"/>
          <p:cNvSpPr>
            <a:spLocks noGrp="1" noChangeArrowheads="1"/>
          </p:cNvSpPr>
          <p:nvPr>
            <p:ph type="body" idx="1"/>
          </p:nvPr>
        </p:nvSpPr>
        <p:spPr>
          <a:xfrm>
            <a:off x="247650" y="1828800"/>
            <a:ext cx="9664700" cy="5486400"/>
          </a:xfrm>
        </p:spPr>
        <p:txBody>
          <a:bodyPr lIns="0" tIns="0" rIns="0" bIns="0"/>
          <a:lstStyle/>
          <a:p>
            <a:pPr marL="0" indent="0">
              <a:lnSpc>
                <a:spcPct val="95000"/>
              </a:lnSpc>
              <a:spcBef>
                <a:spcPct val="0"/>
              </a:spcBef>
              <a:buFontTx/>
              <a:buNone/>
            </a:pPr>
            <a:endParaRPr lang="en-US" sz="2700">
              <a:solidFill>
                <a:srgbClr val="000000"/>
              </a:solidFill>
              <a:latin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Heritage of Roman Laws</a:t>
            </a:r>
          </a:p>
        </p:txBody>
      </p:sp>
      <p:sp>
        <p:nvSpPr>
          <p:cNvPr id="14338" name="Rectangle 2"/>
          <p:cNvSpPr>
            <a:spLocks noGrp="1" noChangeArrowheads="1"/>
          </p:cNvSpPr>
          <p:nvPr>
            <p:ph type="body" sz="half" idx="1"/>
          </p:nvPr>
        </p:nvSpPr>
        <p:spPr>
          <a:xfrm>
            <a:off x="247650" y="1828800"/>
            <a:ext cx="4584700" cy="5486400"/>
          </a:xfrm>
        </p:spPr>
        <p:txBody>
          <a:bodyPr lIns="0" tIns="0" rIns="0" bIns="0"/>
          <a:lstStyle/>
          <a:p>
            <a:pPr marL="457200" lvl="1" indent="-342900">
              <a:lnSpc>
                <a:spcPct val="95000"/>
              </a:lnSpc>
              <a:spcBef>
                <a:spcPct val="0"/>
              </a:spcBef>
              <a:buClr>
                <a:srgbClr val="000000"/>
              </a:buClr>
              <a:buFontTx/>
              <a:buChar char="•"/>
            </a:pPr>
            <a:r>
              <a:rPr lang="en-US" sz="2700" dirty="0">
                <a:solidFill>
                  <a:srgbClr val="000000"/>
                </a:solidFill>
                <a:latin typeface="Arial" pitchFamily="34" charset="0"/>
              </a:rPr>
              <a:t>Most western societies have laws based of </a:t>
            </a:r>
            <a:r>
              <a:rPr lang="en-US" sz="2700" dirty="0" err="1">
                <a:solidFill>
                  <a:srgbClr val="000000"/>
                </a:solidFill>
                <a:latin typeface="Arial" pitchFamily="34" charset="0"/>
              </a:rPr>
              <a:t>of</a:t>
            </a:r>
            <a:r>
              <a:rPr lang="en-US" sz="2700" dirty="0">
                <a:solidFill>
                  <a:srgbClr val="000000"/>
                </a:solidFill>
                <a:latin typeface="Arial" pitchFamily="34" charset="0"/>
              </a:rPr>
              <a:t> the Roman codes. </a:t>
            </a:r>
            <a:endParaRPr lang="en-US" dirty="0"/>
          </a:p>
          <a:p>
            <a:pPr marL="457200" lvl="1" indent="-342900">
              <a:lnSpc>
                <a:spcPct val="95000"/>
              </a:lnSpc>
              <a:spcBef>
                <a:spcPct val="0"/>
              </a:spcBef>
              <a:buClr>
                <a:srgbClr val="000000"/>
              </a:buClr>
              <a:buFontTx/>
              <a:buChar char="•"/>
            </a:pPr>
            <a:r>
              <a:rPr lang="en-US" sz="2700" dirty="0">
                <a:solidFill>
                  <a:srgbClr val="000000"/>
                </a:solidFill>
                <a:latin typeface="Arial" pitchFamily="34" charset="0"/>
              </a:rPr>
              <a:t>Roman law was common in the Middle Ages. These law systems then evolved in to modern laws.</a:t>
            </a:r>
            <a:endParaRPr lang="en-US" dirty="0"/>
          </a:p>
          <a:p>
            <a:pPr marL="457200" lvl="1" indent="-342900">
              <a:lnSpc>
                <a:spcPct val="95000"/>
              </a:lnSpc>
              <a:spcBef>
                <a:spcPct val="0"/>
              </a:spcBef>
              <a:buClr>
                <a:srgbClr val="000000"/>
              </a:buClr>
              <a:buFontTx/>
              <a:buChar char="•"/>
            </a:pPr>
            <a:r>
              <a:rPr lang="en-US" sz="2700">
                <a:solidFill>
                  <a:srgbClr val="000000"/>
                </a:solidFill>
                <a:latin typeface="Arial" pitchFamily="34" charset="0"/>
              </a:rPr>
              <a:t>Some parts of Germany had used Roman law until as recently as 1900.  </a:t>
            </a:r>
          </a:p>
        </p:txBody>
      </p:sp>
      <p:sp>
        <p:nvSpPr>
          <p:cNvPr id="14339" name="Rectangle 3"/>
          <p:cNvSpPr>
            <a:spLocks noGrp="1" noChangeArrowheads="1"/>
          </p:cNvSpPr>
          <p:nvPr>
            <p:ph type="body" sz="half" idx="2"/>
          </p:nvPr>
        </p:nvSpPr>
        <p:spPr>
          <a:xfrm>
            <a:off x="5327650" y="1828800"/>
            <a:ext cx="4584700" cy="5486400"/>
          </a:xfrm>
        </p:spPr>
        <p:txBody>
          <a:bodyPr lIns="0" tIns="0" rIns="0" bIns="0"/>
          <a:lstStyle/>
          <a:p>
            <a:pPr marL="0" indent="0">
              <a:lnSpc>
                <a:spcPct val="95000"/>
              </a:lnSpc>
              <a:spcBef>
                <a:spcPct val="0"/>
              </a:spcBef>
              <a:buFontTx/>
              <a:buNone/>
            </a:pPr>
            <a:r>
              <a:rPr lang="en-US" sz="2700" dirty="0">
                <a:solidFill>
                  <a:srgbClr val="000000"/>
                </a:solidFill>
                <a:latin typeface="Arial" pitchFamily="34" charset="0"/>
              </a:rPr>
              <a:t> </a:t>
            </a:r>
            <a:endParaRPr lang="en-US" dirty="0"/>
          </a:p>
          <a:p>
            <a:pPr marL="0" indent="0">
              <a:lnSpc>
                <a:spcPct val="95000"/>
              </a:lnSpc>
              <a:spcBef>
                <a:spcPct val="0"/>
              </a:spcBef>
              <a:buFontTx/>
              <a:buNone/>
            </a:pPr>
            <a:r>
              <a:rPr lang="en-US" sz="2700" dirty="0">
                <a:solidFill>
                  <a:srgbClr val="000000"/>
                </a:solidFill>
                <a:latin typeface="Arial" pitchFamily="34" charset="0"/>
              </a:rPr>
              <a:t> </a:t>
            </a:r>
            <a:endParaRPr lang="en-US" dirty="0"/>
          </a:p>
          <a:p>
            <a:pPr marL="0" indent="0">
              <a:lnSpc>
                <a:spcPct val="95000"/>
              </a:lnSpc>
              <a:spcBef>
                <a:spcPct val="0"/>
              </a:spcBef>
              <a:buFontTx/>
              <a:buNone/>
            </a:pPr>
            <a:r>
              <a:rPr lang="en-US" sz="2700" dirty="0">
                <a:solidFill>
                  <a:srgbClr val="000000"/>
                </a:solidFill>
                <a:latin typeface="Arial" pitchFamily="34" charset="0"/>
              </a:rPr>
              <a:t> </a:t>
            </a:r>
            <a:endParaRPr lang="en-US" dirty="0"/>
          </a:p>
          <a:p>
            <a:pPr marL="0" indent="0">
              <a:lnSpc>
                <a:spcPct val="95000"/>
              </a:lnSpc>
              <a:spcBef>
                <a:spcPct val="0"/>
              </a:spcBef>
              <a:buFontTx/>
              <a:buNone/>
            </a:pPr>
            <a:r>
              <a:rPr lang="en-US" sz="2700" dirty="0">
                <a:solidFill>
                  <a:srgbClr val="000000"/>
                </a:solidFill>
                <a:latin typeface="Arial" pitchFamily="34" charset="0"/>
              </a:rPr>
              <a:t> </a:t>
            </a:r>
            <a:endParaRPr lang="en-US" dirty="0"/>
          </a:p>
          <a:p>
            <a:pPr marL="0" indent="0">
              <a:lnSpc>
                <a:spcPct val="95000"/>
              </a:lnSpc>
              <a:spcBef>
                <a:spcPct val="0"/>
              </a:spcBef>
              <a:buFontTx/>
              <a:buNone/>
            </a:pPr>
            <a:r>
              <a:rPr lang="en-US" sz="2700" dirty="0">
                <a:solidFill>
                  <a:srgbClr val="000000"/>
                </a:solidFill>
                <a:latin typeface="Arial" pitchFamily="34" charset="0"/>
              </a:rPr>
              <a:t> </a:t>
            </a:r>
            <a:endParaRPr lang="en-US" dirty="0"/>
          </a:p>
          <a:p>
            <a:pPr marL="0" indent="0">
              <a:lnSpc>
                <a:spcPct val="95000"/>
              </a:lnSpc>
              <a:spcBef>
                <a:spcPct val="0"/>
              </a:spcBef>
              <a:buFontTx/>
              <a:buNone/>
            </a:pPr>
            <a:r>
              <a:rPr lang="en-US" sz="2700" dirty="0">
                <a:solidFill>
                  <a:srgbClr val="000000"/>
                </a:solidFill>
                <a:latin typeface="Arial" pitchFamily="34" charset="0"/>
              </a:rPr>
              <a:t> </a:t>
            </a:r>
            <a:endParaRPr lang="en-US" dirty="0"/>
          </a:p>
          <a:p>
            <a:pPr marL="0" indent="0">
              <a:lnSpc>
                <a:spcPct val="95000"/>
              </a:lnSpc>
              <a:spcBef>
                <a:spcPct val="0"/>
              </a:spcBef>
              <a:buFontTx/>
              <a:buNone/>
            </a:pPr>
            <a:r>
              <a:rPr lang="en-US" sz="2700" dirty="0">
                <a:solidFill>
                  <a:srgbClr val="000000"/>
                </a:solidFill>
                <a:latin typeface="Arial" pitchFamily="34" charset="0"/>
              </a:rPr>
              <a:t> </a:t>
            </a:r>
            <a:endParaRPr lang="en-US" dirty="0"/>
          </a:p>
          <a:p>
            <a:pPr marL="0" indent="0">
              <a:lnSpc>
                <a:spcPct val="95000"/>
              </a:lnSpc>
              <a:spcBef>
                <a:spcPct val="0"/>
              </a:spcBef>
              <a:buFontTx/>
              <a:buNone/>
            </a:pPr>
            <a:r>
              <a:rPr lang="en-US" sz="2700" dirty="0">
                <a:solidFill>
                  <a:srgbClr val="000000"/>
                </a:solidFill>
                <a:latin typeface="Arial" pitchFamily="34" charset="0"/>
              </a:rPr>
              <a:t> </a:t>
            </a:r>
            <a:endParaRPr lang="en-US" dirty="0"/>
          </a:p>
          <a:p>
            <a:pPr marL="0" indent="0">
              <a:lnSpc>
                <a:spcPct val="95000"/>
              </a:lnSpc>
              <a:spcBef>
                <a:spcPct val="0"/>
              </a:spcBef>
              <a:buFontTx/>
              <a:buNone/>
            </a:pPr>
            <a:r>
              <a:rPr lang="en-US" sz="2700" dirty="0">
                <a:solidFill>
                  <a:srgbClr val="000000"/>
                </a:solidFill>
                <a:latin typeface="Arial" pitchFamily="34" charset="0"/>
              </a:rPr>
              <a:t> </a:t>
            </a:r>
            <a:endParaRPr lang="en-US" dirty="0"/>
          </a:p>
          <a:p>
            <a:pPr marL="0" indent="0">
              <a:lnSpc>
                <a:spcPct val="95000"/>
              </a:lnSpc>
              <a:spcBef>
                <a:spcPct val="0"/>
              </a:spcBef>
              <a:buFontTx/>
              <a:buNone/>
            </a:pPr>
            <a:r>
              <a:rPr lang="en-US" sz="2700" dirty="0" smtClean="0">
                <a:solidFill>
                  <a:srgbClr val="000000"/>
                </a:solidFill>
                <a:latin typeface="Arial" pitchFamily="34" charset="0"/>
              </a:rPr>
              <a:t>Justinian</a:t>
            </a:r>
            <a:r>
              <a:rPr lang="en-US" sz="2700" dirty="0">
                <a:solidFill>
                  <a:srgbClr val="000000"/>
                </a:solidFill>
                <a:latin typeface="Arial" pitchFamily="34" charset="0"/>
              </a:rPr>
              <a:t> </a:t>
            </a:r>
          </a:p>
        </p:txBody>
      </p:sp>
      <p:pic>
        <p:nvPicPr>
          <p:cNvPr id="14341" name="Picture 5"/>
          <p:cNvPicPr>
            <a:picLocks noChangeAspect="1" noChangeArrowheads="1"/>
          </p:cNvPicPr>
          <p:nvPr/>
        </p:nvPicPr>
        <p:blipFill>
          <a:blip r:embed="rId2"/>
          <a:srcRect/>
          <a:stretch>
            <a:fillRect/>
          </a:stretch>
        </p:blipFill>
        <p:spPr bwMode="auto">
          <a:xfrm>
            <a:off x="6119813" y="919163"/>
            <a:ext cx="3003550" cy="413702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body" idx="1"/>
          </p:nvPr>
        </p:nvSpPr>
        <p:spPr>
          <a:xfrm>
            <a:off x="266700" y="903288"/>
            <a:ext cx="9628188" cy="5389562"/>
          </a:xfrm>
        </p:spPr>
        <p:txBody>
          <a:bodyPr lIns="0" tIns="0" rIns="0" bIns="0"/>
          <a:lstStyle/>
          <a:p>
            <a:pPr marL="457200" lvl="1" indent="-342900">
              <a:lnSpc>
                <a:spcPct val="95000"/>
              </a:lnSpc>
              <a:spcBef>
                <a:spcPct val="0"/>
              </a:spcBef>
              <a:buClr>
                <a:srgbClr val="000000"/>
              </a:buClr>
              <a:buFontTx/>
              <a:buChar char="•"/>
            </a:pPr>
            <a:r>
              <a:rPr lang="en-US" sz="2700">
                <a:solidFill>
                  <a:srgbClr val="000000"/>
                </a:solidFill>
                <a:latin typeface="Arial" pitchFamily="34" charset="0"/>
              </a:rPr>
              <a:t>Often done in public at the town's forum</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The Forum Romanum was often the setting for public cases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It was the responsibility of the victim and the family to apprehend and prosecute the family</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Augustus allowed the use off his forum for certain trials. The praefectus </a:t>
            </a:r>
            <a:r>
              <a:rPr lang="en-US" sz="2700" i="1">
                <a:solidFill>
                  <a:srgbClr val="000000"/>
                </a:solidFill>
                <a:latin typeface="Arial" pitchFamily="34" charset="0"/>
              </a:rPr>
              <a:t>urbi</a:t>
            </a:r>
            <a:r>
              <a:rPr lang="en-US" sz="2700">
                <a:solidFill>
                  <a:srgbClr val="000000"/>
                </a:solidFill>
                <a:latin typeface="Verdana" pitchFamily="34" charset="0"/>
              </a:rPr>
              <a:t> heard cases there, which were responsible for maintaining public order in Rome.</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The praetor urbanis held their cases in the forum near the temple of Castor</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a:t>
            </a:r>
            <a:endParaRPr lang="en-US"/>
          </a:p>
          <a:p>
            <a:pPr marL="0" indent="0">
              <a:lnSpc>
                <a:spcPct val="95000"/>
              </a:lnSpc>
              <a:spcBef>
                <a:spcPct val="0"/>
              </a:spcBef>
              <a:buFontTx/>
              <a:buNone/>
            </a:pPr>
            <a:r>
              <a:rPr lang="en-US" sz="2700">
                <a:solidFill>
                  <a:srgbClr val="000000"/>
                </a:solidFill>
                <a:latin typeface="Arial" pitchFamily="34" charset="0"/>
              </a:rPr>
              <a:t> </a:t>
            </a:r>
            <a:endParaRPr lang="en-US"/>
          </a:p>
          <a:p>
            <a:pPr marL="0" indent="0">
              <a:lnSpc>
                <a:spcPct val="95000"/>
              </a:lnSpc>
              <a:spcBef>
                <a:spcPct val="0"/>
              </a:spcBef>
              <a:buFontTx/>
              <a:buNone/>
            </a:pPr>
            <a:r>
              <a:rPr lang="en-US" sz="2700">
                <a:solidFill>
                  <a:srgbClr val="000000"/>
                </a:solidFill>
                <a:latin typeface="Arial" pitchFamily="34" charset="0"/>
              </a:rPr>
              <a:t> </a:t>
            </a:r>
          </a:p>
        </p:txBody>
      </p:sp>
      <p:sp>
        <p:nvSpPr>
          <p:cNvPr id="15364" name="Text Box 4"/>
          <p:cNvSpPr txBox="1">
            <a:spLocks noChangeArrowheads="1"/>
          </p:cNvSpPr>
          <p:nvPr/>
        </p:nvSpPr>
        <p:spPr bwMode="auto">
          <a:xfrm>
            <a:off x="1698625" y="203200"/>
            <a:ext cx="5659438" cy="1612900"/>
          </a:xfrm>
          <a:prstGeom prst="rect">
            <a:avLst/>
          </a:prstGeom>
          <a:noFill/>
          <a:ln w="9525">
            <a:noFill/>
            <a:miter lim="800000"/>
            <a:headEnd/>
            <a:tailEnd/>
          </a:ln>
          <a:effectLst/>
        </p:spPr>
        <p:txBody>
          <a:bodyPr lIns="0" tIns="0" rIns="0" bIns="0">
            <a:spAutoFit/>
          </a:bodyPr>
          <a:lstStyle/>
          <a:p>
            <a:pPr algn="ctr">
              <a:lnSpc>
                <a:spcPct val="95000"/>
              </a:lnSpc>
            </a:pPr>
            <a:r>
              <a:rPr lang="en-US" sz="3700">
                <a:solidFill>
                  <a:srgbClr val="000000"/>
                </a:solidFill>
                <a:latin typeface="Arial" pitchFamily="34" charset="0"/>
              </a:rPr>
              <a:t>Roman Courts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Jury</a:t>
            </a:r>
          </a:p>
        </p:txBody>
      </p:sp>
      <p:sp>
        <p:nvSpPr>
          <p:cNvPr id="17410" name="Rectangle 2"/>
          <p:cNvSpPr>
            <a:spLocks noGrp="1" noChangeArrowheads="1"/>
          </p:cNvSpPr>
          <p:nvPr>
            <p:ph type="body" idx="1"/>
          </p:nvPr>
        </p:nvSpPr>
        <p:spPr>
          <a:xfrm>
            <a:off x="222250" y="2798763"/>
            <a:ext cx="9653588" cy="5475287"/>
          </a:xfrm>
        </p:spPr>
        <p:txBody>
          <a:bodyPr lIns="0" tIns="0" rIns="0" bIns="0"/>
          <a:lstStyle/>
          <a:p>
            <a:pPr marL="0" indent="0">
              <a:lnSpc>
                <a:spcPct val="95000"/>
              </a:lnSpc>
              <a:spcBef>
                <a:spcPct val="0"/>
              </a:spcBef>
              <a:buFontTx/>
              <a:buNone/>
            </a:pPr>
            <a:r>
              <a:rPr lang="en-US" sz="2700">
                <a:solidFill>
                  <a:srgbClr val="000000"/>
                </a:solidFill>
                <a:latin typeface="Arial" pitchFamily="34" charset="0"/>
              </a:rPr>
              <a:t>The consul Caepio passed a law in 107 BC putting senators on jurys ( 2/3 of jury would be senators) </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revoked in 105</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Marcus Druscus fought to regain the senators rights to sit on jury in criminal trials in 91 BC, which was now the responsibilty of knights or prominent Roman soldiers.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He admitted 300 knights to the Senate, so now the jurors would be senators as well as knights.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a:t>
            </a:r>
          </a:p>
        </p:txBody>
      </p:sp>
      <p:pic>
        <p:nvPicPr>
          <p:cNvPr id="17412" name="Picture 4"/>
          <p:cNvPicPr>
            <a:picLocks noChangeAspect="1" noChangeArrowheads="1"/>
          </p:cNvPicPr>
          <p:nvPr/>
        </p:nvPicPr>
        <p:blipFill>
          <a:blip r:embed="rId2"/>
          <a:srcRect/>
          <a:stretch>
            <a:fillRect/>
          </a:stretch>
        </p:blipFill>
        <p:spPr bwMode="auto">
          <a:xfrm>
            <a:off x="5684838" y="61913"/>
            <a:ext cx="3176587" cy="2490787"/>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dirty="0" smtClean="0">
                <a:solidFill>
                  <a:srgbClr val="000000"/>
                </a:solidFill>
                <a:latin typeface="Arial" pitchFamily="34" charset="0"/>
              </a:rPr>
              <a:t>Typical </a:t>
            </a:r>
            <a:r>
              <a:rPr lang="en-US" sz="4300" dirty="0">
                <a:solidFill>
                  <a:srgbClr val="000000"/>
                </a:solidFill>
                <a:latin typeface="Arial" pitchFamily="34" charset="0"/>
              </a:rPr>
              <a:t>Roman Trial</a:t>
            </a:r>
          </a:p>
        </p:txBody>
      </p:sp>
      <p:sp>
        <p:nvSpPr>
          <p:cNvPr id="18434" name="Rectangle 2"/>
          <p:cNvSpPr>
            <a:spLocks noGrp="1" noChangeArrowheads="1"/>
          </p:cNvSpPr>
          <p:nvPr>
            <p:ph type="body" idx="1"/>
          </p:nvPr>
        </p:nvSpPr>
        <p:spPr>
          <a:xfrm>
            <a:off x="247650" y="1828800"/>
            <a:ext cx="9664700" cy="5486400"/>
          </a:xfrm>
        </p:spPr>
        <p:txBody>
          <a:bodyPr lIns="0" tIns="0" rIns="0" bIns="0"/>
          <a:lstStyle/>
          <a:p>
            <a:pPr marL="457200" lvl="1" indent="-342900">
              <a:lnSpc>
                <a:spcPct val="95000"/>
              </a:lnSpc>
              <a:spcBef>
                <a:spcPct val="0"/>
              </a:spcBef>
              <a:buClr>
                <a:srgbClr val="000000"/>
              </a:buClr>
              <a:buFontTx/>
              <a:buChar char="•"/>
            </a:pPr>
            <a:r>
              <a:rPr lang="en-US" sz="2100">
                <a:solidFill>
                  <a:srgbClr val="000000"/>
                </a:solidFill>
                <a:latin typeface="Arial" pitchFamily="34" charset="0"/>
              </a:rPr>
              <a:t>By the second century BC seperate tribunals were set up for criminal trials, which came to include treason, electoral bribery, embezzlement of state property, adultery, and murder by violence or poison. In these trials public officials would sit on elevated tribunals, and the jury would sit on benches placed in the pavement</a:t>
            </a:r>
            <a:endParaRPr lang="en-US"/>
          </a:p>
          <a:p>
            <a:pPr marL="457200" lvl="1" indent="-342900">
              <a:lnSpc>
                <a:spcPct val="95000"/>
              </a:lnSpc>
              <a:spcBef>
                <a:spcPct val="0"/>
              </a:spcBef>
              <a:buClr>
                <a:srgbClr val="000000"/>
              </a:buClr>
              <a:buFontTx/>
              <a:buChar char="•"/>
            </a:pPr>
            <a:r>
              <a:rPr lang="en-US" sz="2100">
                <a:solidFill>
                  <a:srgbClr val="000000"/>
                </a:solidFill>
                <a:latin typeface="Arial" pitchFamily="34" charset="0"/>
              </a:rPr>
              <a:t>Criminal trials were heard before an appropriate magistrate who gave a ruling on the case.</a:t>
            </a:r>
            <a:endParaRPr lang="en-US"/>
          </a:p>
          <a:p>
            <a:pPr marL="457200" lvl="1" indent="-342900">
              <a:lnSpc>
                <a:spcPct val="95000"/>
              </a:lnSpc>
              <a:spcBef>
                <a:spcPct val="0"/>
              </a:spcBef>
              <a:buClr>
                <a:srgbClr val="000000"/>
              </a:buClr>
              <a:buFontTx/>
              <a:buChar char="•"/>
            </a:pPr>
            <a:r>
              <a:rPr lang="en-US" sz="2100">
                <a:solidFill>
                  <a:srgbClr val="000000"/>
                </a:solidFill>
                <a:latin typeface="Arial" pitchFamily="34" charset="0"/>
              </a:rPr>
              <a:t>Punishment was based on class. For example some punishments for an upperclassmen were exile, loss of status, or a private execution, while some punishments for a lowerclassmen included being beaten, publicly executed, or used as games for entertainment</a:t>
            </a:r>
            <a:endParaRPr lang="en-US"/>
          </a:p>
          <a:p>
            <a:pPr marL="457200" lvl="1" indent="-342900">
              <a:lnSpc>
                <a:spcPct val="95000"/>
              </a:lnSpc>
              <a:spcBef>
                <a:spcPct val="0"/>
              </a:spcBef>
              <a:buClr>
                <a:srgbClr val="000000"/>
              </a:buClr>
              <a:buFontTx/>
              <a:buChar char="•"/>
            </a:pPr>
            <a:r>
              <a:rPr lang="en-US" sz="2100">
                <a:solidFill>
                  <a:srgbClr val="000000"/>
                </a:solidFill>
                <a:latin typeface="Arial" pitchFamily="34" charset="0"/>
              </a:rPr>
              <a:t>Many trials were held in public. People came to the great speeches and scandal</a:t>
            </a:r>
            <a:endParaRPr lang="en-US"/>
          </a:p>
          <a:p>
            <a:pPr marL="457200" lvl="1" indent="-342900">
              <a:lnSpc>
                <a:spcPct val="95000"/>
              </a:lnSpc>
              <a:spcBef>
                <a:spcPct val="0"/>
              </a:spcBef>
              <a:buClr>
                <a:srgbClr val="000000"/>
              </a:buClr>
              <a:buFontTx/>
              <a:buChar char="•"/>
            </a:pPr>
            <a:r>
              <a:rPr lang="en-US" sz="2100">
                <a:solidFill>
                  <a:srgbClr val="000000"/>
                </a:solidFill>
                <a:latin typeface="Arial" pitchFamily="34" charset="0"/>
              </a:rPr>
              <a:t>Overall there is little information on the actual court procedure but what is known is that Romans enjoyed a good show and if the case was something "scandalous" people would be there to watch.</a:t>
            </a:r>
          </a:p>
        </p:txBody>
      </p:sp>
      <p:pic>
        <p:nvPicPr>
          <p:cNvPr id="18436" name="Picture 4"/>
          <p:cNvPicPr>
            <a:picLocks noChangeAspect="1" noChangeArrowheads="1"/>
          </p:cNvPicPr>
          <p:nvPr/>
        </p:nvPicPr>
        <p:blipFill>
          <a:blip r:embed="rId2"/>
          <a:srcRect/>
          <a:stretch>
            <a:fillRect/>
          </a:stretch>
        </p:blipFill>
        <p:spPr bwMode="auto">
          <a:xfrm>
            <a:off x="6597650" y="141288"/>
            <a:ext cx="1773238" cy="16510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7"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Lawyers &amp; Clients</a:t>
            </a:r>
          </a:p>
        </p:txBody>
      </p:sp>
      <p:sp>
        <p:nvSpPr>
          <p:cNvPr id="19458" name="Rectangle 2"/>
          <p:cNvSpPr>
            <a:spLocks noGrp="1" noChangeArrowheads="1"/>
          </p:cNvSpPr>
          <p:nvPr>
            <p:ph type="body" idx="1"/>
          </p:nvPr>
        </p:nvSpPr>
        <p:spPr>
          <a:xfrm>
            <a:off x="247650" y="1828800"/>
            <a:ext cx="9664700" cy="5486400"/>
          </a:xfrm>
        </p:spPr>
        <p:txBody>
          <a:bodyPr lIns="0" tIns="0" rIns="0" bIns="0"/>
          <a:lstStyle/>
          <a:p>
            <a:pPr marL="457200" lvl="1" indent="-342900">
              <a:lnSpc>
                <a:spcPct val="95000"/>
              </a:lnSpc>
              <a:spcBef>
                <a:spcPct val="0"/>
              </a:spcBef>
              <a:buClr>
                <a:srgbClr val="000000"/>
              </a:buClr>
              <a:buFontTx/>
              <a:buChar char="•"/>
            </a:pPr>
            <a:r>
              <a:rPr lang="en-US" sz="2700">
                <a:solidFill>
                  <a:srgbClr val="000000"/>
                </a:solidFill>
              </a:rPr>
              <a:t>Emporer Claudius was the first to enforce the law which allowed Roman Advocates to become the first Lawyers.</a:t>
            </a:r>
            <a:endParaRPr lang="en-US"/>
          </a:p>
          <a:p>
            <a:pPr marL="457200" lvl="1" indent="-342900">
              <a:lnSpc>
                <a:spcPct val="95000"/>
              </a:lnSpc>
              <a:spcBef>
                <a:spcPct val="0"/>
              </a:spcBef>
              <a:buClr>
                <a:srgbClr val="000000"/>
              </a:buClr>
              <a:buFontTx/>
              <a:buChar char="•"/>
            </a:pPr>
            <a:r>
              <a:rPr lang="en-US" sz="2700">
                <a:solidFill>
                  <a:srgbClr val="000000"/>
                </a:solidFill>
              </a:rPr>
              <a:t> J</a:t>
            </a:r>
            <a:r>
              <a:rPr lang="en-US" sz="2700">
                <a:solidFill>
                  <a:srgbClr val="000000"/>
                </a:solidFill>
                <a:latin typeface="'Times New Roman'" pitchFamily="34"/>
              </a:rPr>
              <a:t>urisconsults- were the first real lawyers, they were intellectuals who practiced law as a hobby.</a:t>
            </a:r>
            <a:endParaRPr lang="en-US"/>
          </a:p>
          <a:p>
            <a:pPr marL="457200" lvl="1" indent="-342900">
              <a:lnSpc>
                <a:spcPct val="95000"/>
              </a:lnSpc>
              <a:spcBef>
                <a:spcPct val="0"/>
              </a:spcBef>
              <a:buClr>
                <a:srgbClr val="000000"/>
              </a:buClr>
              <a:buFontTx/>
              <a:buChar char="•"/>
            </a:pPr>
            <a:r>
              <a:rPr lang="en-US" sz="2700">
                <a:solidFill>
                  <a:srgbClr val="000000"/>
                </a:solidFill>
              </a:rPr>
              <a:t>Eventually they become very involved in their hobby and discussed law with all those who wished advice.</a:t>
            </a:r>
            <a:endParaRPr lang="en-US"/>
          </a:p>
          <a:p>
            <a:pPr marL="457200" lvl="1" indent="-342900">
              <a:lnSpc>
                <a:spcPct val="95000"/>
              </a:lnSpc>
              <a:spcBef>
                <a:spcPct val="0"/>
              </a:spcBef>
              <a:buClr>
                <a:srgbClr val="000000"/>
              </a:buClr>
              <a:buFontTx/>
              <a:buChar char="•"/>
            </a:pPr>
            <a:r>
              <a:rPr lang="en-US" sz="2700">
                <a:solidFill>
                  <a:srgbClr val="000000"/>
                </a:solidFill>
              </a:rPr>
              <a:t>This effectively made Rome the first place with law interested people.</a:t>
            </a:r>
            <a:endParaRPr lang="en-US"/>
          </a:p>
          <a:p>
            <a:pPr marL="0" indent="0">
              <a:lnSpc>
                <a:spcPct val="95000"/>
              </a:lnSpc>
              <a:spcBef>
                <a:spcPct val="0"/>
              </a:spcBef>
              <a:buFontTx/>
              <a:buNone/>
            </a:pPr>
            <a:r>
              <a:rPr lang="en-US" sz="2700">
                <a:solidFill>
                  <a:srgbClr val="000000"/>
                </a:solidFill>
                <a:latin typeface="Arial" pitchFamily="34" charset="0"/>
              </a:rPr>
              <a:t> </a:t>
            </a:r>
          </a:p>
        </p:txBody>
      </p:sp>
      <p:pic>
        <p:nvPicPr>
          <p:cNvPr id="19460" name="Picture 4"/>
          <p:cNvPicPr>
            <a:picLocks noChangeAspect="1" noChangeArrowheads="1"/>
          </p:cNvPicPr>
          <p:nvPr/>
        </p:nvPicPr>
        <p:blipFill>
          <a:blip r:embed="rId2"/>
          <a:srcRect/>
          <a:stretch>
            <a:fillRect/>
          </a:stretch>
        </p:blipFill>
        <p:spPr bwMode="auto">
          <a:xfrm>
            <a:off x="3509963" y="4716463"/>
            <a:ext cx="2157412" cy="2092325"/>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1"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Clients and Lawyers</a:t>
            </a:r>
          </a:p>
        </p:txBody>
      </p:sp>
      <p:sp>
        <p:nvSpPr>
          <p:cNvPr id="20482" name="Rectangle 2"/>
          <p:cNvSpPr>
            <a:spLocks noGrp="1" noChangeArrowheads="1"/>
          </p:cNvSpPr>
          <p:nvPr>
            <p:ph type="body" idx="1"/>
          </p:nvPr>
        </p:nvSpPr>
        <p:spPr>
          <a:xfrm>
            <a:off x="247650" y="1828800"/>
            <a:ext cx="9664700" cy="5486400"/>
          </a:xfrm>
        </p:spPr>
        <p:txBody>
          <a:bodyPr lIns="0" tIns="0" rIns="0" bIns="0"/>
          <a:lstStyle/>
          <a:p>
            <a:pPr marL="457200" lvl="1" indent="-342900">
              <a:lnSpc>
                <a:spcPct val="95000"/>
              </a:lnSpc>
              <a:spcBef>
                <a:spcPct val="0"/>
              </a:spcBef>
              <a:buClr>
                <a:srgbClr val="000000"/>
              </a:buClr>
              <a:buFontTx/>
              <a:buChar char="•"/>
            </a:pPr>
            <a:r>
              <a:rPr lang="en-US" sz="2700">
                <a:solidFill>
                  <a:srgbClr val="000000"/>
                </a:solidFill>
                <a:latin typeface="Arial" pitchFamily="34" charset="0"/>
              </a:rPr>
              <a:t>Claudius realized that law could be a profession and made the first professional lawyers. </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The law was then highly regulated and stratified. </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This was then acceclerated under the rule of emporer hadrian.</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Under Emperor Leo the roman advocates had to produce testimonials from their teachers in order to gain the job. </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By the sixth century there was a full legal study available to those who wanted to get involved in law.</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Notaries appeared in the late roman empire and they became responsible for wills and contracts.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As new laws were added and practice continued to develope law became one of the most important things in ancient rome.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5"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What lawyers actually did</a:t>
            </a:r>
          </a:p>
        </p:txBody>
      </p:sp>
      <p:sp>
        <p:nvSpPr>
          <p:cNvPr id="21506" name="Rectangle 2"/>
          <p:cNvSpPr>
            <a:spLocks noGrp="1" noChangeArrowheads="1"/>
          </p:cNvSpPr>
          <p:nvPr>
            <p:ph type="body" idx="1"/>
          </p:nvPr>
        </p:nvSpPr>
        <p:spPr>
          <a:xfrm>
            <a:off x="247650" y="1828800"/>
            <a:ext cx="9664700" cy="5486400"/>
          </a:xfrm>
        </p:spPr>
        <p:txBody>
          <a:bodyPr lIns="0" tIns="0" rIns="0" bIns="0"/>
          <a:lstStyle/>
          <a:p>
            <a:pPr marL="0" indent="0">
              <a:lnSpc>
                <a:spcPct val="95000"/>
              </a:lnSpc>
              <a:spcBef>
                <a:spcPct val="0"/>
              </a:spcBef>
              <a:buFontTx/>
              <a:buNone/>
            </a:pPr>
            <a:r>
              <a:rPr lang="en-US" sz="2700">
                <a:solidFill>
                  <a:srgbClr val="000000"/>
                </a:solidFill>
                <a:latin typeface="Arial" pitchFamily="34" charset="0"/>
              </a:rPr>
              <a:t>Lawyers would help to represent a client during a trail. </a:t>
            </a:r>
            <a:endParaRPr lang="en-US"/>
          </a:p>
          <a:p>
            <a:pPr marL="0" indent="0">
              <a:lnSpc>
                <a:spcPct val="95000"/>
              </a:lnSpc>
              <a:spcBef>
                <a:spcPct val="0"/>
              </a:spcBef>
              <a:buFontTx/>
              <a:buNone/>
            </a:pPr>
            <a:r>
              <a:rPr lang="en-US" sz="2700">
                <a:solidFill>
                  <a:srgbClr val="000000"/>
                </a:solidFill>
                <a:latin typeface="Arial" pitchFamily="34" charset="0"/>
              </a:rPr>
              <a:t> </a:t>
            </a:r>
            <a:endParaRPr lang="en-US"/>
          </a:p>
          <a:p>
            <a:pPr marL="0" indent="0">
              <a:lnSpc>
                <a:spcPct val="95000"/>
              </a:lnSpc>
              <a:spcBef>
                <a:spcPct val="0"/>
              </a:spcBef>
              <a:buFontTx/>
              <a:buNone/>
            </a:pPr>
            <a:r>
              <a:rPr lang="en-US" sz="2700">
                <a:solidFill>
                  <a:srgbClr val="000000"/>
                </a:solidFill>
                <a:latin typeface="Arial" pitchFamily="34" charset="0"/>
              </a:rPr>
              <a:t>In ancient Rome the lawyers would often be different from how</a:t>
            </a:r>
            <a:endParaRPr lang="en-US"/>
          </a:p>
          <a:p>
            <a:pPr marL="0" indent="0">
              <a:lnSpc>
                <a:spcPct val="95000"/>
              </a:lnSpc>
              <a:spcBef>
                <a:spcPct val="0"/>
              </a:spcBef>
              <a:buFontTx/>
              <a:buNone/>
            </a:pPr>
            <a:r>
              <a:rPr lang="en-US" sz="2700">
                <a:solidFill>
                  <a:srgbClr val="000000"/>
                </a:solidFill>
                <a:latin typeface="Arial" pitchFamily="34" charset="0"/>
              </a:rPr>
              <a:t> </a:t>
            </a:r>
            <a:endParaRPr lang="en-US"/>
          </a:p>
          <a:p>
            <a:pPr marL="0" indent="0">
              <a:lnSpc>
                <a:spcPct val="95000"/>
              </a:lnSpc>
              <a:spcBef>
                <a:spcPct val="0"/>
              </a:spcBef>
              <a:buFontTx/>
              <a:buNone/>
            </a:pPr>
            <a:r>
              <a:rPr lang="en-US" sz="2700">
                <a:solidFill>
                  <a:srgbClr val="000000"/>
                </a:solidFill>
                <a:latin typeface="Arial" pitchFamily="34" charset="0"/>
              </a:rPr>
              <a:t>they were nowadays since the client would often do more</a:t>
            </a:r>
            <a:endParaRPr lang="en-US"/>
          </a:p>
          <a:p>
            <a:pPr marL="0" indent="0">
              <a:lnSpc>
                <a:spcPct val="95000"/>
              </a:lnSpc>
              <a:spcBef>
                <a:spcPct val="0"/>
              </a:spcBef>
              <a:buFontTx/>
              <a:buNone/>
            </a:pPr>
            <a:r>
              <a:rPr lang="en-US" sz="2700">
                <a:solidFill>
                  <a:srgbClr val="000000"/>
                </a:solidFill>
                <a:latin typeface="Arial" pitchFamily="34" charset="0"/>
              </a:rPr>
              <a:t> </a:t>
            </a:r>
            <a:endParaRPr lang="en-US"/>
          </a:p>
          <a:p>
            <a:pPr marL="0" indent="0">
              <a:lnSpc>
                <a:spcPct val="95000"/>
              </a:lnSpc>
              <a:spcBef>
                <a:spcPct val="0"/>
              </a:spcBef>
              <a:buFontTx/>
              <a:buNone/>
            </a:pPr>
            <a:r>
              <a:rPr lang="en-US" sz="2700">
                <a:solidFill>
                  <a:srgbClr val="000000"/>
                </a:solidFill>
                <a:latin typeface="Arial" pitchFamily="34" charset="0"/>
              </a:rPr>
              <a:t>speaking. But the important thing about the roman lawyers was</a:t>
            </a:r>
            <a:endParaRPr lang="en-US"/>
          </a:p>
          <a:p>
            <a:pPr marL="0" indent="0">
              <a:lnSpc>
                <a:spcPct val="95000"/>
              </a:lnSpc>
              <a:spcBef>
                <a:spcPct val="0"/>
              </a:spcBef>
              <a:buFontTx/>
              <a:buNone/>
            </a:pPr>
            <a:r>
              <a:rPr lang="en-US" sz="2700">
                <a:solidFill>
                  <a:srgbClr val="000000"/>
                </a:solidFill>
                <a:latin typeface="Arial" pitchFamily="34" charset="0"/>
              </a:rPr>
              <a:t> </a:t>
            </a:r>
            <a:endParaRPr lang="en-US"/>
          </a:p>
          <a:p>
            <a:pPr marL="0" indent="0">
              <a:lnSpc>
                <a:spcPct val="95000"/>
              </a:lnSpc>
              <a:spcBef>
                <a:spcPct val="0"/>
              </a:spcBef>
              <a:buFontTx/>
              <a:buNone/>
            </a:pPr>
            <a:r>
              <a:rPr lang="en-US" sz="2700">
                <a:solidFill>
                  <a:srgbClr val="000000"/>
                </a:solidFill>
                <a:latin typeface="Arial" pitchFamily="34" charset="0"/>
              </a:rPr>
              <a:t>That they were very percise with details and would often try too</a:t>
            </a:r>
            <a:endParaRPr lang="en-US"/>
          </a:p>
          <a:p>
            <a:pPr marL="0" indent="0">
              <a:lnSpc>
                <a:spcPct val="95000"/>
              </a:lnSpc>
              <a:spcBef>
                <a:spcPct val="0"/>
              </a:spcBef>
              <a:buFontTx/>
              <a:buNone/>
            </a:pPr>
            <a:r>
              <a:rPr lang="en-US" sz="2700">
                <a:solidFill>
                  <a:srgbClr val="000000"/>
                </a:solidFill>
                <a:latin typeface="Arial" pitchFamily="34" charset="0"/>
              </a:rPr>
              <a:t> </a:t>
            </a:r>
            <a:endParaRPr lang="en-US"/>
          </a:p>
          <a:p>
            <a:pPr marL="0" indent="0">
              <a:lnSpc>
                <a:spcPct val="95000"/>
              </a:lnSpc>
              <a:spcBef>
                <a:spcPct val="0"/>
              </a:spcBef>
              <a:buFontTx/>
              <a:buNone/>
            </a:pPr>
            <a:r>
              <a:rPr lang="en-US" sz="2700">
                <a:solidFill>
                  <a:srgbClr val="000000"/>
                </a:solidFill>
                <a:latin typeface="Arial" pitchFamily="34" charset="0"/>
              </a:rPr>
              <a:t>win thier case by winning over the people opinions with their points.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077" name="Picture 5"/>
          <p:cNvPicPr>
            <a:picLocks noChangeAspect="1" noChangeArrowheads="1"/>
          </p:cNvPicPr>
          <p:nvPr/>
        </p:nvPicPr>
        <p:blipFill>
          <a:blip r:embed="rId2"/>
          <a:srcRect/>
          <a:stretch>
            <a:fillRect/>
          </a:stretch>
        </p:blipFill>
        <p:spPr bwMode="auto">
          <a:xfrm>
            <a:off x="374650" y="1123950"/>
            <a:ext cx="2897188" cy="6338888"/>
          </a:xfrm>
          <a:prstGeom prst="rect">
            <a:avLst/>
          </a:prstGeom>
          <a:noFill/>
        </p:spPr>
      </p:pic>
      <p:pic>
        <p:nvPicPr>
          <p:cNvPr id="3078" name="Picture 6"/>
          <p:cNvPicPr>
            <a:picLocks noChangeAspect="1" noChangeArrowheads="1"/>
          </p:cNvPicPr>
          <p:nvPr/>
        </p:nvPicPr>
        <p:blipFill>
          <a:blip r:embed="rId2"/>
          <a:srcRect/>
          <a:stretch>
            <a:fillRect/>
          </a:stretch>
        </p:blipFill>
        <p:spPr bwMode="auto">
          <a:xfrm>
            <a:off x="271463" y="1192213"/>
            <a:ext cx="2897187" cy="6338887"/>
          </a:xfrm>
          <a:prstGeom prst="rect">
            <a:avLst/>
          </a:prstGeom>
          <a:noFill/>
        </p:spPr>
      </p:pic>
      <p:sp>
        <p:nvSpPr>
          <p:cNvPr id="3073"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                The Police</a:t>
            </a:r>
          </a:p>
        </p:txBody>
      </p:sp>
      <p:sp>
        <p:nvSpPr>
          <p:cNvPr id="3074" name="Rectangle 2"/>
          <p:cNvSpPr>
            <a:spLocks noGrp="1" noChangeArrowheads="1"/>
          </p:cNvSpPr>
          <p:nvPr>
            <p:ph type="body" sz="half" idx="1"/>
          </p:nvPr>
        </p:nvSpPr>
        <p:spPr>
          <a:xfrm>
            <a:off x="247650" y="1828800"/>
            <a:ext cx="4584700" cy="5486400"/>
          </a:xfrm>
        </p:spPr>
        <p:txBody>
          <a:bodyPr lIns="0" tIns="0" rIns="0" bIns="0"/>
          <a:lstStyle/>
          <a:p>
            <a:pPr marL="0" indent="0">
              <a:lnSpc>
                <a:spcPct val="95000"/>
              </a:lnSpc>
              <a:spcBef>
                <a:spcPct val="0"/>
              </a:spcBef>
              <a:buFontTx/>
              <a:buNone/>
            </a:pPr>
            <a:r>
              <a:rPr lang="en-US" sz="2900" b="1">
                <a:solidFill>
                  <a:srgbClr val="000000"/>
                </a:solidFill>
                <a:latin typeface="Arial" pitchFamily="34" charset="0"/>
              </a:rPr>
              <a:t>BEAT HIS ASS MOTHA F-ER</a:t>
            </a:r>
          </a:p>
        </p:txBody>
      </p:sp>
      <p:sp>
        <p:nvSpPr>
          <p:cNvPr id="3075" name="Rectangle 3"/>
          <p:cNvSpPr>
            <a:spLocks noGrp="1" noChangeArrowheads="1"/>
          </p:cNvSpPr>
          <p:nvPr>
            <p:ph type="body" sz="half" idx="2"/>
          </p:nvPr>
        </p:nvSpPr>
        <p:spPr>
          <a:xfrm>
            <a:off x="4902200" y="1498600"/>
            <a:ext cx="4583113" cy="5491163"/>
          </a:xfrm>
        </p:spPr>
        <p:txBody>
          <a:bodyPr lIns="0" tIns="0" rIns="0" bIns="0"/>
          <a:lstStyle/>
          <a:p>
            <a:pPr marL="0" indent="0">
              <a:lnSpc>
                <a:spcPct val="95000"/>
              </a:lnSpc>
              <a:spcBef>
                <a:spcPct val="0"/>
              </a:spcBef>
              <a:buFontTx/>
              <a:buNone/>
            </a:pPr>
            <a:r>
              <a:rPr lang="en-US" sz="2700">
                <a:solidFill>
                  <a:srgbClr val="000000"/>
                </a:solidFill>
                <a:latin typeface="Arial" pitchFamily="34" charset="0"/>
              </a:rPr>
              <a:t>- There was no professional  police force in Rome which is often recognized as one of the reasons that the Roman republic collapsed</a:t>
            </a:r>
            <a:endParaRPr lang="en-US"/>
          </a:p>
          <a:p>
            <a:pPr marL="0" indent="0">
              <a:lnSpc>
                <a:spcPct val="95000"/>
              </a:lnSpc>
              <a:spcBef>
                <a:spcPct val="0"/>
              </a:spcBef>
              <a:buFontTx/>
              <a:buNone/>
            </a:pPr>
            <a:r>
              <a:rPr lang="en-US" sz="2700">
                <a:solidFill>
                  <a:srgbClr val="000000"/>
                </a:solidFill>
                <a:latin typeface="Arial" pitchFamily="34" charset="0"/>
              </a:rPr>
              <a:t> </a:t>
            </a:r>
            <a:endParaRPr lang="en-US"/>
          </a:p>
          <a:p>
            <a:pPr marL="0" indent="0">
              <a:lnSpc>
                <a:spcPct val="95000"/>
              </a:lnSpc>
              <a:spcBef>
                <a:spcPct val="0"/>
              </a:spcBef>
              <a:buFontTx/>
              <a:buNone/>
            </a:pPr>
            <a:r>
              <a:rPr lang="en-US" sz="2700">
                <a:solidFill>
                  <a:srgbClr val="000000"/>
                </a:solidFill>
                <a:latin typeface="Arial" pitchFamily="34" charset="0"/>
              </a:rPr>
              <a:t>- All of the police force was selected and they were called Vigils</a:t>
            </a:r>
            <a:endParaRPr lang="en-US"/>
          </a:p>
          <a:p>
            <a:pPr marL="0" indent="0">
              <a:lnSpc>
                <a:spcPct val="95000"/>
              </a:lnSpc>
              <a:spcBef>
                <a:spcPct val="0"/>
              </a:spcBef>
              <a:buFontTx/>
              <a:buNone/>
            </a:pPr>
            <a:r>
              <a:rPr lang="en-US" sz="2700">
                <a:solidFill>
                  <a:srgbClr val="000000"/>
                </a:solidFill>
                <a:latin typeface="Arial" pitchFamily="34" charset="0"/>
              </a:rPr>
              <a:t> </a:t>
            </a:r>
            <a:endParaRPr lang="en-US"/>
          </a:p>
          <a:p>
            <a:pPr marL="0" indent="0">
              <a:lnSpc>
                <a:spcPct val="95000"/>
              </a:lnSpc>
              <a:spcBef>
                <a:spcPct val="0"/>
              </a:spcBef>
              <a:buFontTx/>
              <a:buNone/>
            </a:pPr>
            <a:r>
              <a:rPr lang="en-US" sz="2700">
                <a:solidFill>
                  <a:srgbClr val="000000"/>
                </a:solidFill>
                <a:latin typeface="Arial" pitchFamily="34" charset="0"/>
              </a:rPr>
              <a:t>- There were about 7,500 police constables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29"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FF0000"/>
                </a:solidFill>
                <a:latin typeface="Arial" pitchFamily="34" charset="0"/>
              </a:rPr>
              <a:t>     </a:t>
            </a:r>
            <a:r>
              <a:rPr lang="en-US" sz="4300">
                <a:solidFill>
                  <a:srgbClr val="000000"/>
                </a:solidFill>
                <a:latin typeface="Arial" pitchFamily="34" charset="0"/>
              </a:rPr>
              <a:t>Jurists in Ancient Rome</a:t>
            </a:r>
          </a:p>
        </p:txBody>
      </p:sp>
      <p:sp>
        <p:nvSpPr>
          <p:cNvPr id="22530" name="Rectangle 2"/>
          <p:cNvSpPr>
            <a:spLocks noGrp="1" noChangeArrowheads="1"/>
          </p:cNvSpPr>
          <p:nvPr>
            <p:ph type="body" idx="1"/>
          </p:nvPr>
        </p:nvSpPr>
        <p:spPr>
          <a:xfrm>
            <a:off x="5089525" y="971550"/>
            <a:ext cx="4587875" cy="2459038"/>
          </a:xfrm>
        </p:spPr>
        <p:txBody>
          <a:bodyPr lIns="0" tIns="0" rIns="0" bIns="0"/>
          <a:lstStyle/>
          <a:p>
            <a:pPr marL="457200" lvl="1" indent="-342900">
              <a:lnSpc>
                <a:spcPct val="95000"/>
              </a:lnSpc>
              <a:spcBef>
                <a:spcPct val="0"/>
              </a:spcBef>
              <a:buClr>
                <a:srgbClr val="000000"/>
              </a:buClr>
              <a:buFontTx/>
              <a:buChar char="•"/>
            </a:pPr>
            <a:r>
              <a:rPr lang="en-US" sz="2700">
                <a:solidFill>
                  <a:srgbClr val="000000"/>
                </a:solidFill>
                <a:latin typeface="Arial" pitchFamily="34" charset="0"/>
              </a:rPr>
              <a:t>Prudentes, sing. prudens, or jurisprudentes.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A jurist is someone who studies, develops, and applies the law professionally.</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a:t>
            </a:r>
          </a:p>
        </p:txBody>
      </p:sp>
      <p:pic>
        <p:nvPicPr>
          <p:cNvPr id="22532" name="Picture 4"/>
          <p:cNvPicPr>
            <a:picLocks noChangeAspect="1" noChangeArrowheads="1"/>
          </p:cNvPicPr>
          <p:nvPr/>
        </p:nvPicPr>
        <p:blipFill>
          <a:blip r:embed="rId2"/>
          <a:srcRect/>
          <a:stretch>
            <a:fillRect/>
          </a:stretch>
        </p:blipFill>
        <p:spPr bwMode="auto">
          <a:xfrm>
            <a:off x="1106488" y="1328738"/>
            <a:ext cx="3176587" cy="4383087"/>
          </a:xfrm>
          <a:prstGeom prst="rect">
            <a:avLst/>
          </a:prstGeom>
          <a:noFill/>
        </p:spPr>
      </p:pic>
      <p:sp>
        <p:nvSpPr>
          <p:cNvPr id="22533" name="Text Box 5"/>
          <p:cNvSpPr txBox="1">
            <a:spLocks noChangeArrowheads="1"/>
          </p:cNvSpPr>
          <p:nvPr/>
        </p:nvSpPr>
        <p:spPr bwMode="auto">
          <a:xfrm>
            <a:off x="742950" y="5930900"/>
            <a:ext cx="4205288" cy="485775"/>
          </a:xfrm>
          <a:prstGeom prst="rect">
            <a:avLst/>
          </a:prstGeom>
          <a:noFill/>
          <a:ln w="9525">
            <a:noFill/>
            <a:miter lim="800000"/>
            <a:headEnd/>
            <a:tailEnd/>
          </a:ln>
          <a:effectLst/>
        </p:spPr>
        <p:txBody>
          <a:bodyPr lIns="0" tIns="0" rIns="0" bIns="0">
            <a:spAutoFit/>
          </a:bodyPr>
          <a:lstStyle/>
          <a:p>
            <a:pPr>
              <a:lnSpc>
                <a:spcPct val="95000"/>
              </a:lnSpc>
            </a:pPr>
            <a:r>
              <a:rPr lang="en-US" sz="2700">
                <a:solidFill>
                  <a:srgbClr val="000000"/>
                </a:solidFill>
                <a:latin typeface="Arial" pitchFamily="34" charset="0"/>
              </a:rPr>
              <a:t>Appius Claudius Caecus </a:t>
            </a:r>
          </a:p>
        </p:txBody>
      </p:sp>
      <p:pic>
        <p:nvPicPr>
          <p:cNvPr id="22534" name="Picture 6"/>
          <p:cNvPicPr>
            <a:picLocks noChangeAspect="1" noChangeArrowheads="1"/>
          </p:cNvPicPr>
          <p:nvPr/>
        </p:nvPicPr>
        <p:blipFill>
          <a:blip r:embed="rId3"/>
          <a:srcRect/>
          <a:stretch>
            <a:fillRect/>
          </a:stretch>
        </p:blipFill>
        <p:spPr bwMode="auto">
          <a:xfrm>
            <a:off x="5368925" y="3476625"/>
            <a:ext cx="3689350" cy="3859213"/>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3" name="Rectangle 1"/>
          <p:cNvSpPr>
            <a:spLocks noGrp="1" noChangeArrowheads="1"/>
          </p:cNvSpPr>
          <p:nvPr>
            <p:ph type="title"/>
          </p:nvPr>
        </p:nvSpPr>
        <p:spPr>
          <a:xfrm>
            <a:off x="304800" y="80963"/>
            <a:ext cx="9567863" cy="771525"/>
          </a:xfrm>
        </p:spPr>
        <p:txBody>
          <a:bodyPr lIns="0" tIns="0" rIns="0" bIns="0" anchor="t"/>
          <a:lstStyle/>
          <a:p>
            <a:pPr algn="l">
              <a:lnSpc>
                <a:spcPct val="95000"/>
              </a:lnSpc>
            </a:pPr>
            <a:r>
              <a:rPr lang="en-US" sz="4300">
                <a:solidFill>
                  <a:srgbClr val="000000"/>
                </a:solidFill>
                <a:latin typeface="Arial" pitchFamily="34" charset="0"/>
              </a:rPr>
              <a:t>           Jurists Continued </a:t>
            </a:r>
          </a:p>
        </p:txBody>
      </p:sp>
      <p:sp>
        <p:nvSpPr>
          <p:cNvPr id="23554" name="Rectangle 2"/>
          <p:cNvSpPr>
            <a:spLocks noGrp="1" noChangeArrowheads="1"/>
          </p:cNvSpPr>
          <p:nvPr>
            <p:ph type="body" idx="1"/>
          </p:nvPr>
        </p:nvSpPr>
        <p:spPr>
          <a:xfrm>
            <a:off x="61913" y="1363663"/>
            <a:ext cx="4897437" cy="5348287"/>
          </a:xfrm>
        </p:spPr>
        <p:txBody>
          <a:bodyPr lIns="0" tIns="0" rIns="0" bIns="0"/>
          <a:lstStyle/>
          <a:p>
            <a:pPr marL="457200" lvl="1" indent="-342900">
              <a:lnSpc>
                <a:spcPct val="95000"/>
              </a:lnSpc>
              <a:spcBef>
                <a:spcPct val="0"/>
              </a:spcBef>
              <a:buClr>
                <a:srgbClr val="000000"/>
              </a:buClr>
              <a:buFontTx/>
              <a:buChar char="•"/>
            </a:pPr>
            <a:r>
              <a:rPr lang="en-US" sz="2700" b="1">
                <a:solidFill>
                  <a:srgbClr val="000000"/>
                </a:solidFill>
                <a:latin typeface="Arial" pitchFamily="34" charset="0"/>
              </a:rPr>
              <a:t>Manius Manilus</a:t>
            </a:r>
            <a:r>
              <a:rPr lang="en-US" sz="2700">
                <a:solidFill>
                  <a:srgbClr val="000000"/>
                </a:solidFill>
                <a:latin typeface="Arial" pitchFamily="34" charset="0"/>
              </a:rPr>
              <a:t>-</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Renowed Orator and Jurist.</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He is Cited by Cicero in </a:t>
            </a:r>
            <a:r>
              <a:rPr lang="en-US" sz="2700" i="1">
                <a:solidFill>
                  <a:srgbClr val="000000"/>
                </a:solidFill>
                <a:latin typeface="Arial" pitchFamily="34" charset="0"/>
              </a:rPr>
              <a:t>The Republic</a:t>
            </a:r>
            <a:r>
              <a:rPr lang="en-US" sz="2700">
                <a:solidFill>
                  <a:srgbClr val="000000"/>
                </a:solidFill>
                <a:latin typeface="Arial" pitchFamily="34" charset="0"/>
              </a:rPr>
              <a:t>.</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a:t>
            </a:r>
            <a:r>
              <a:rPr lang="en-US" sz="2700" b="1">
                <a:solidFill>
                  <a:srgbClr val="000000"/>
                </a:solidFill>
                <a:latin typeface="Arial" pitchFamily="34" charset="0"/>
              </a:rPr>
              <a:t>Quintus Mucius Scaveola</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He was </a:t>
            </a:r>
            <a:r>
              <a:rPr lang="en-US" sz="2700" i="1">
                <a:solidFill>
                  <a:srgbClr val="000000"/>
                </a:solidFill>
                <a:latin typeface="Arial" pitchFamily="34" charset="0"/>
              </a:rPr>
              <a:t>Tribune </a:t>
            </a:r>
            <a:r>
              <a:rPr lang="en-US" sz="2700">
                <a:solidFill>
                  <a:srgbClr val="000000"/>
                </a:solidFill>
                <a:latin typeface="Arial" pitchFamily="34" charset="0"/>
              </a:rPr>
              <a:t>in 106 BC, </a:t>
            </a:r>
            <a:r>
              <a:rPr lang="en-US" sz="2700" i="1">
                <a:solidFill>
                  <a:srgbClr val="000000"/>
                </a:solidFill>
                <a:latin typeface="Arial" pitchFamily="34" charset="0"/>
              </a:rPr>
              <a:t>Aedile </a:t>
            </a:r>
            <a:r>
              <a:rPr lang="en-US" sz="2700">
                <a:solidFill>
                  <a:srgbClr val="000000"/>
                </a:solidFill>
                <a:latin typeface="Arial" pitchFamily="34" charset="0"/>
              </a:rPr>
              <a:t>in 104 BC, </a:t>
            </a:r>
            <a:r>
              <a:rPr lang="en-US" sz="2700" i="1">
                <a:solidFill>
                  <a:srgbClr val="000000"/>
                </a:solidFill>
                <a:latin typeface="Arial" pitchFamily="34" charset="0"/>
              </a:rPr>
              <a:t>Consul </a:t>
            </a:r>
            <a:r>
              <a:rPr lang="en-US" sz="2700">
                <a:solidFill>
                  <a:srgbClr val="000000"/>
                </a:solidFill>
                <a:latin typeface="Arial" pitchFamily="34" charset="0"/>
              </a:rPr>
              <a:t>in 95 BC, </a:t>
            </a:r>
            <a:r>
              <a:rPr lang="en-US" sz="2700" i="1">
                <a:solidFill>
                  <a:srgbClr val="000000"/>
                </a:solidFill>
                <a:latin typeface="Arial" pitchFamily="34" charset="0"/>
              </a:rPr>
              <a:t>Proconsul </a:t>
            </a:r>
            <a:r>
              <a:rPr lang="en-US" sz="2700">
                <a:solidFill>
                  <a:srgbClr val="000000"/>
                </a:solidFill>
                <a:latin typeface="Arial" pitchFamily="34" charset="0"/>
              </a:rPr>
              <a:t>of Asia in 94 BC, and </a:t>
            </a:r>
            <a:r>
              <a:rPr lang="en-US" sz="2700" i="1">
                <a:solidFill>
                  <a:srgbClr val="000000"/>
                </a:solidFill>
                <a:latin typeface="Arial" pitchFamily="34" charset="0"/>
              </a:rPr>
              <a:t>Pontifex Maximus </a:t>
            </a:r>
            <a:r>
              <a:rPr lang="en-US" sz="2700">
                <a:solidFill>
                  <a:srgbClr val="000000"/>
                </a:solidFill>
                <a:latin typeface="Arial" pitchFamily="34" charset="0"/>
              </a:rPr>
              <a:t>in 87 BC. </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He was most known for being the first to treat the </a:t>
            </a:r>
            <a:r>
              <a:rPr lang="en-US" sz="2700" i="1">
                <a:solidFill>
                  <a:srgbClr val="000000"/>
                </a:solidFill>
                <a:latin typeface="Arial" pitchFamily="34" charset="0"/>
              </a:rPr>
              <a:t>ius civile generatim</a:t>
            </a:r>
            <a:r>
              <a:rPr lang="en-US" sz="2700">
                <a:solidFill>
                  <a:srgbClr val="000000"/>
                </a:solidFill>
                <a:latin typeface="Arial" pitchFamily="34" charset="0"/>
              </a:rPr>
              <a:t>.</a:t>
            </a:r>
            <a:endParaRPr lang="en-US"/>
          </a:p>
          <a:p>
            <a:pPr marL="0" indent="0">
              <a:lnSpc>
                <a:spcPct val="95000"/>
              </a:lnSpc>
              <a:spcBef>
                <a:spcPct val="0"/>
              </a:spcBef>
              <a:buFontTx/>
              <a:buNone/>
            </a:pPr>
            <a:r>
              <a:rPr lang="en-US" sz="2700">
                <a:solidFill>
                  <a:srgbClr val="000000"/>
                </a:solidFill>
                <a:latin typeface="Arial" pitchFamily="34" charset="0"/>
              </a:rPr>
              <a:t> </a:t>
            </a:r>
          </a:p>
        </p:txBody>
      </p:sp>
      <p:pic>
        <p:nvPicPr>
          <p:cNvPr id="23556" name="Picture 4"/>
          <p:cNvPicPr>
            <a:picLocks noChangeAspect="1" noChangeArrowheads="1"/>
          </p:cNvPicPr>
          <p:nvPr/>
        </p:nvPicPr>
        <p:blipFill>
          <a:blip r:embed="rId2"/>
          <a:srcRect/>
          <a:stretch>
            <a:fillRect/>
          </a:stretch>
        </p:blipFill>
        <p:spPr bwMode="auto">
          <a:xfrm>
            <a:off x="5403850" y="800100"/>
            <a:ext cx="2686050" cy="2211388"/>
          </a:xfrm>
          <a:prstGeom prst="rect">
            <a:avLst/>
          </a:prstGeom>
          <a:noFill/>
        </p:spPr>
      </p:pic>
      <p:pic>
        <p:nvPicPr>
          <p:cNvPr id="23557" name="Picture 5"/>
          <p:cNvPicPr>
            <a:picLocks noChangeAspect="1" noChangeArrowheads="1"/>
          </p:cNvPicPr>
          <p:nvPr/>
        </p:nvPicPr>
        <p:blipFill>
          <a:blip r:embed="rId3"/>
          <a:srcRect/>
          <a:stretch>
            <a:fillRect/>
          </a:stretch>
        </p:blipFill>
        <p:spPr bwMode="auto">
          <a:xfrm>
            <a:off x="7142163" y="2947988"/>
            <a:ext cx="2747962" cy="2733675"/>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              Jurists Continued</a:t>
            </a:r>
          </a:p>
        </p:txBody>
      </p:sp>
      <p:sp>
        <p:nvSpPr>
          <p:cNvPr id="24578" name="Rectangle 2"/>
          <p:cNvSpPr>
            <a:spLocks noGrp="1" noChangeArrowheads="1"/>
          </p:cNvSpPr>
          <p:nvPr>
            <p:ph type="body" idx="1"/>
          </p:nvPr>
        </p:nvSpPr>
        <p:spPr>
          <a:xfrm>
            <a:off x="173038" y="955675"/>
            <a:ext cx="4948237" cy="6488113"/>
          </a:xfrm>
        </p:spPr>
        <p:txBody>
          <a:bodyPr lIns="0" tIns="0" rIns="0" bIns="0"/>
          <a:lstStyle/>
          <a:p>
            <a:pPr marL="457200" lvl="1" indent="-342900">
              <a:lnSpc>
                <a:spcPct val="95000"/>
              </a:lnSpc>
              <a:spcBef>
                <a:spcPct val="0"/>
              </a:spcBef>
              <a:buClr>
                <a:srgbClr val="000000"/>
              </a:buClr>
              <a:buFontTx/>
              <a:buChar char="•"/>
            </a:pPr>
            <a:r>
              <a:rPr lang="en-US" sz="2700" b="1">
                <a:solidFill>
                  <a:srgbClr val="000000"/>
                </a:solidFill>
                <a:latin typeface="Arial" pitchFamily="34" charset="0"/>
              </a:rPr>
              <a:t>Servius Sulpicius Rufus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One of the most influential jurists in Rome. He was a student of Mucius.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He later became the teacher of Alfenus Varus.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He held the office of </a:t>
            </a:r>
            <a:r>
              <a:rPr lang="en-US" sz="2700" i="1">
                <a:solidFill>
                  <a:srgbClr val="000000"/>
                </a:solidFill>
                <a:latin typeface="Arial" pitchFamily="34" charset="0"/>
              </a:rPr>
              <a:t>Praetor </a:t>
            </a:r>
            <a:r>
              <a:rPr lang="en-US" sz="2700">
                <a:solidFill>
                  <a:srgbClr val="000000"/>
                </a:solidFill>
                <a:latin typeface="Arial" pitchFamily="34" charset="0"/>
              </a:rPr>
              <a:t>in 65 BC and </a:t>
            </a:r>
            <a:r>
              <a:rPr lang="en-US" sz="2700" i="1">
                <a:solidFill>
                  <a:srgbClr val="000000"/>
                </a:solidFill>
                <a:latin typeface="Arial" pitchFamily="34" charset="0"/>
              </a:rPr>
              <a:t>Consul </a:t>
            </a:r>
            <a:r>
              <a:rPr lang="en-US" sz="2700">
                <a:solidFill>
                  <a:srgbClr val="000000"/>
                </a:solidFill>
                <a:latin typeface="Arial" pitchFamily="34" charset="0"/>
              </a:rPr>
              <a:t>in 51 BC.</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Was a good friend of Cicero, especially when they were pitched against each other on the case of L. Licinius Morena.</a:t>
            </a:r>
          </a:p>
        </p:txBody>
      </p:sp>
      <p:pic>
        <p:nvPicPr>
          <p:cNvPr id="24580" name="Picture 4"/>
          <p:cNvPicPr>
            <a:picLocks noChangeAspect="1" noChangeArrowheads="1"/>
          </p:cNvPicPr>
          <p:nvPr/>
        </p:nvPicPr>
        <p:blipFill>
          <a:blip r:embed="rId2"/>
          <a:srcRect/>
          <a:stretch>
            <a:fillRect/>
          </a:stretch>
        </p:blipFill>
        <p:spPr bwMode="auto">
          <a:xfrm>
            <a:off x="5276850" y="3841750"/>
            <a:ext cx="4000500" cy="3125788"/>
          </a:xfrm>
          <a:prstGeom prst="rect">
            <a:avLst/>
          </a:prstGeom>
          <a:noFill/>
        </p:spPr>
      </p:pic>
      <p:pic>
        <p:nvPicPr>
          <p:cNvPr id="24581" name="Picture 5"/>
          <p:cNvPicPr>
            <a:picLocks noChangeAspect="1" noChangeArrowheads="1"/>
          </p:cNvPicPr>
          <p:nvPr/>
        </p:nvPicPr>
        <p:blipFill>
          <a:blip r:embed="rId3"/>
          <a:srcRect/>
          <a:stretch>
            <a:fillRect/>
          </a:stretch>
        </p:blipFill>
        <p:spPr bwMode="auto">
          <a:xfrm>
            <a:off x="7256463" y="1038225"/>
            <a:ext cx="1906587" cy="2376488"/>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1"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Early Roman Punishments</a:t>
            </a:r>
          </a:p>
        </p:txBody>
      </p:sp>
      <p:sp>
        <p:nvSpPr>
          <p:cNvPr id="25602" name="Rectangle 2"/>
          <p:cNvSpPr>
            <a:spLocks noGrp="1" noChangeArrowheads="1"/>
          </p:cNvSpPr>
          <p:nvPr>
            <p:ph type="body" idx="1"/>
          </p:nvPr>
        </p:nvSpPr>
        <p:spPr>
          <a:xfrm>
            <a:off x="247650" y="1828800"/>
            <a:ext cx="9664700" cy="5486400"/>
          </a:xfrm>
        </p:spPr>
        <p:txBody>
          <a:bodyPr lIns="0" tIns="0" rIns="0" bIns="0"/>
          <a:lstStyle/>
          <a:p>
            <a:pPr marL="457200" lvl="1" indent="-342900">
              <a:lnSpc>
                <a:spcPct val="95000"/>
              </a:lnSpc>
              <a:spcBef>
                <a:spcPct val="0"/>
              </a:spcBef>
              <a:buClr>
                <a:srgbClr val="000000"/>
              </a:buClr>
              <a:buFontTx/>
              <a:buChar char="•"/>
            </a:pPr>
            <a:r>
              <a:rPr lang="en-US" sz="2700">
                <a:solidFill>
                  <a:srgbClr val="000000"/>
                </a:solidFill>
                <a:latin typeface="Arial" pitchFamily="34" charset="0"/>
              </a:rPr>
              <a:t>The earliset type of Roamn code found is dated back to 455 B.C.</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A commission was formed to make 10 tablets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Included in these tablets were the eight types of punixhments that could be used by the Roman Law:</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Fine, fetters or shackles, flogging, retaliation in kind, civil disgrace, banishment, slavery, rape, or death</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These of course would be used after the defense was tried for what ever crime they were prosecuted for, the bigger the crime, the bigger the punishment</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These punishments basically stayed into Roman society with other amendments added over the years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In the event that a slave was caught cheating with their master a witness could kill both.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5"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Roman Army Punishments</a:t>
            </a:r>
            <a:r>
              <a:rPr lang="en-US"/>
              <a:t/>
            </a:r>
            <a:br>
              <a:rPr lang="en-US"/>
            </a:br>
            <a:r>
              <a:rPr lang="en-US" sz="4300">
                <a:solidFill>
                  <a:srgbClr val="000000"/>
                </a:solidFill>
                <a:latin typeface="Arial" pitchFamily="34" charset="0"/>
              </a:rPr>
              <a:t> </a:t>
            </a:r>
          </a:p>
        </p:txBody>
      </p:sp>
      <p:sp>
        <p:nvSpPr>
          <p:cNvPr id="26626" name="Rectangle 2"/>
          <p:cNvSpPr>
            <a:spLocks noGrp="1" noChangeArrowheads="1"/>
          </p:cNvSpPr>
          <p:nvPr>
            <p:ph type="body" idx="1"/>
          </p:nvPr>
        </p:nvSpPr>
        <p:spPr>
          <a:xfrm>
            <a:off x="247650" y="1828800"/>
            <a:ext cx="9664700" cy="5486400"/>
          </a:xfrm>
        </p:spPr>
        <p:txBody>
          <a:bodyPr lIns="0" tIns="0" rIns="0" bIns="0"/>
          <a:lstStyle/>
          <a:p>
            <a:pPr marL="457200" lvl="1" indent="-342900">
              <a:lnSpc>
                <a:spcPct val="95000"/>
              </a:lnSpc>
              <a:spcBef>
                <a:spcPct val="0"/>
              </a:spcBef>
              <a:buClr>
                <a:srgbClr val="000000"/>
              </a:buClr>
              <a:buFontTx/>
              <a:buChar char="•"/>
            </a:pPr>
            <a:r>
              <a:rPr lang="en-US" sz="2700">
                <a:solidFill>
                  <a:srgbClr val="000000"/>
                </a:solidFill>
                <a:latin typeface="Arial" pitchFamily="34" charset="0"/>
              </a:rPr>
              <a:t>If you were part of the Roman army, whether a commander or a foot soldier, you could be pulled out of the army or demoted dow ranks for doing any sort of crime, sometimes it even meant being bansihed to the area you were occupying </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If you did any crime, the punishment would be brutal due to the fact you swore an oath to the Senate and Roman people that you would not and the Roman Military held displince over any other rule</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If you:</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Deserted the army or did not follow orders you would be either stoned or beaten to derath by fellow soldiers that you put in danger with other soldiers watching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49"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Roman Army Punishments (con.)</a:t>
            </a:r>
          </a:p>
        </p:txBody>
      </p:sp>
      <p:sp>
        <p:nvSpPr>
          <p:cNvPr id="27650" name="Rectangle 2"/>
          <p:cNvSpPr>
            <a:spLocks noGrp="1" noChangeArrowheads="1"/>
          </p:cNvSpPr>
          <p:nvPr>
            <p:ph type="body" idx="1"/>
          </p:nvPr>
        </p:nvSpPr>
        <p:spPr>
          <a:xfrm>
            <a:off x="247650" y="1828800"/>
            <a:ext cx="9664700" cy="5486400"/>
          </a:xfrm>
        </p:spPr>
        <p:txBody>
          <a:bodyPr lIns="0" tIns="0" rIns="0" bIns="0"/>
          <a:lstStyle/>
          <a:p>
            <a:pPr marL="457200" lvl="1" indent="-342900">
              <a:lnSpc>
                <a:spcPct val="95000"/>
              </a:lnSpc>
              <a:spcBef>
                <a:spcPct val="0"/>
              </a:spcBef>
              <a:buClr>
                <a:srgbClr val="000000"/>
              </a:buClr>
              <a:buFontTx/>
              <a:buChar char="•"/>
            </a:pPr>
            <a:r>
              <a:rPr lang="en-US" sz="2700">
                <a:solidFill>
                  <a:srgbClr val="000000"/>
                </a:solidFill>
                <a:latin typeface="Arial" pitchFamily="34" charset="0"/>
              </a:rPr>
              <a:t>If you: </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Committed a misdemanor than you would be fined form your pay or flogged by fellow soliders</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Treason or theft you would be thrown into a sack of snakes and thrown into a lake or river</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Held prisoners of war in prisons or camps, and they died due to your actions of punishments, then you would recieve the same punishments inflicted on the prisoner(s)</a:t>
            </a:r>
            <a:endParaRPr lang="en-US"/>
          </a:p>
          <a:p>
            <a:pPr marL="0" indent="0">
              <a:lnSpc>
                <a:spcPct val="95000"/>
              </a:lnSpc>
              <a:spcBef>
                <a:spcPct val="0"/>
              </a:spcBef>
              <a:buFontTx/>
              <a:buNone/>
            </a:pPr>
            <a:r>
              <a:rPr lang="en-US" sz="2700">
                <a:solidFill>
                  <a:srgbClr val="000000"/>
                </a:solidFill>
                <a:latin typeface="Arial" pitchFamily="34" charset="0"/>
              </a:rPr>
              <a:t> </a:t>
            </a:r>
            <a:endParaRPr lang="en-US"/>
          </a:p>
          <a:p>
            <a:pPr marL="0" indent="0">
              <a:lnSpc>
                <a:spcPct val="95000"/>
              </a:lnSpc>
              <a:spcBef>
                <a:spcPct val="0"/>
              </a:spcBef>
              <a:buFontTx/>
              <a:buNone/>
            </a:pPr>
            <a:r>
              <a:rPr lang="en-US" sz="2700">
                <a:solidFill>
                  <a:srgbClr val="000000"/>
                </a:solidFill>
                <a:latin typeface="Arial" pitchFamily="34" charset="0"/>
              </a:rPr>
              <a: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3"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Slave Punishments </a:t>
            </a:r>
          </a:p>
        </p:txBody>
      </p:sp>
      <p:sp>
        <p:nvSpPr>
          <p:cNvPr id="28674" name="Rectangle 2"/>
          <p:cNvSpPr>
            <a:spLocks noGrp="1" noChangeArrowheads="1"/>
          </p:cNvSpPr>
          <p:nvPr>
            <p:ph type="body" idx="1"/>
          </p:nvPr>
        </p:nvSpPr>
        <p:spPr>
          <a:xfrm>
            <a:off x="247650" y="1828800"/>
            <a:ext cx="9664700" cy="5486400"/>
          </a:xfrm>
        </p:spPr>
        <p:txBody>
          <a:bodyPr lIns="0" tIns="0" rIns="0" bIns="0"/>
          <a:lstStyle/>
          <a:p>
            <a:pPr marL="457200" lvl="1" indent="-342900">
              <a:lnSpc>
                <a:spcPct val="95000"/>
              </a:lnSpc>
              <a:spcBef>
                <a:spcPct val="0"/>
              </a:spcBef>
              <a:buClr>
                <a:srgbClr val="000000"/>
              </a:buClr>
              <a:buFontTx/>
              <a:buChar char="•"/>
            </a:pPr>
            <a:r>
              <a:rPr lang="en-US" sz="2700">
                <a:solidFill>
                  <a:srgbClr val="000000"/>
                </a:solidFill>
                <a:latin typeface="Arial" pitchFamily="34" charset="0"/>
              </a:rPr>
              <a:t>Under Roman Republic Law owners of slaves were allowed to inflict any punishments onto their slaves, even if the slave was killed, later in the Roman Empire era</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If the slave committed a capital offense, then that slave was crucified</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If a slave killed his master or assaulted his house, the slave and his family would be tortured and killed</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If a slave ran away, they were either branded or broke their joints and bones so they couldn't run</a:t>
            </a:r>
            <a:endParaRPr lang="en-US"/>
          </a:p>
          <a:p>
            <a:pPr marL="457200" lvl="1" indent="-342900">
              <a:lnSpc>
                <a:spcPct val="95000"/>
              </a:lnSpc>
              <a:spcBef>
                <a:spcPct val="0"/>
              </a:spcBef>
              <a:buClr>
                <a:srgbClr val="000000"/>
              </a:buClr>
              <a:buFontTx/>
              <a:buChar char="•"/>
            </a:pPr>
            <a:r>
              <a:rPr lang="en-US" sz="2700">
                <a:solidFill>
                  <a:srgbClr val="000000"/>
                </a:solidFill>
                <a:latin typeface="Arial" pitchFamily="34" charset="0"/>
              </a:rPr>
              <a:t> Another punsihment for any offense was to put them into the colosseum or any varity of this sport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7"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Roman Punishments</a:t>
            </a:r>
            <a:r>
              <a:rPr lang="en-US"/>
              <a:t/>
            </a:r>
            <a:br>
              <a:rPr lang="en-US"/>
            </a:br>
            <a:r>
              <a:rPr lang="en-US" sz="4300">
                <a:solidFill>
                  <a:srgbClr val="000000"/>
                </a:solidFill>
                <a:latin typeface="Arial" pitchFamily="34" charset="0"/>
              </a:rPr>
              <a:t> </a:t>
            </a:r>
          </a:p>
        </p:txBody>
      </p:sp>
      <p:sp>
        <p:nvSpPr>
          <p:cNvPr id="29698" name="Rectangle 2"/>
          <p:cNvSpPr>
            <a:spLocks noGrp="1" noChangeArrowheads="1"/>
          </p:cNvSpPr>
          <p:nvPr>
            <p:ph type="body" idx="1"/>
          </p:nvPr>
        </p:nvSpPr>
        <p:spPr>
          <a:xfrm>
            <a:off x="247650" y="1828800"/>
            <a:ext cx="9664700" cy="5486400"/>
          </a:xfrm>
        </p:spPr>
        <p:txBody>
          <a:bodyPr lIns="0" tIns="0" rIns="0" bIns="0"/>
          <a:lstStyle/>
          <a:p>
            <a:pPr marL="0" indent="0">
              <a:lnSpc>
                <a:spcPct val="95000"/>
              </a:lnSpc>
              <a:spcBef>
                <a:spcPct val="0"/>
              </a:spcBef>
              <a:buFontTx/>
              <a:buNone/>
            </a:pPr>
            <a:r>
              <a:rPr lang="en-US" sz="2700">
                <a:solidFill>
                  <a:srgbClr val="000000"/>
                </a:solidFill>
                <a:latin typeface="Arial" pitchFamily="34" charset="0"/>
              </a:rPr>
              <a:t> </a:t>
            </a:r>
          </a:p>
        </p:txBody>
      </p:sp>
      <p:pic>
        <p:nvPicPr>
          <p:cNvPr id="29700" name="Picture 4"/>
          <p:cNvPicPr>
            <a:picLocks noChangeAspect="1" noChangeArrowheads="1"/>
          </p:cNvPicPr>
          <p:nvPr/>
        </p:nvPicPr>
        <p:blipFill>
          <a:blip r:embed="rId2"/>
          <a:srcRect/>
          <a:stretch>
            <a:fillRect/>
          </a:stretch>
        </p:blipFill>
        <p:spPr bwMode="auto">
          <a:xfrm>
            <a:off x="133350" y="1295400"/>
            <a:ext cx="4232275" cy="6186488"/>
          </a:xfrm>
          <a:prstGeom prst="rect">
            <a:avLst/>
          </a:prstGeom>
          <a:noFill/>
        </p:spPr>
      </p:pic>
      <p:pic>
        <p:nvPicPr>
          <p:cNvPr id="29701" name="Picture 5"/>
          <p:cNvPicPr>
            <a:picLocks noChangeAspect="1" noChangeArrowheads="1"/>
          </p:cNvPicPr>
          <p:nvPr/>
        </p:nvPicPr>
        <p:blipFill>
          <a:blip r:embed="rId3"/>
          <a:srcRect/>
          <a:stretch>
            <a:fillRect/>
          </a:stretch>
        </p:blipFill>
        <p:spPr bwMode="auto">
          <a:xfrm>
            <a:off x="5011738" y="1260475"/>
            <a:ext cx="4737100" cy="628332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Roman Police, Praetorian Guard and Cohortes Urbanae</a:t>
            </a:r>
          </a:p>
        </p:txBody>
      </p:sp>
      <p:sp>
        <p:nvSpPr>
          <p:cNvPr id="4098" name="Rectangle 2"/>
          <p:cNvSpPr>
            <a:spLocks noGrp="1" noChangeArrowheads="1"/>
          </p:cNvSpPr>
          <p:nvPr>
            <p:ph type="body" idx="1"/>
          </p:nvPr>
        </p:nvSpPr>
        <p:spPr>
          <a:xfrm>
            <a:off x="247650" y="1828800"/>
            <a:ext cx="9664700" cy="5486400"/>
          </a:xfrm>
        </p:spPr>
        <p:txBody>
          <a:bodyPr lIns="0" tIns="0" rIns="0" bIns="0"/>
          <a:lstStyle/>
          <a:p>
            <a:pPr marL="0" indent="0">
              <a:lnSpc>
                <a:spcPct val="95000"/>
              </a:lnSpc>
              <a:spcBef>
                <a:spcPct val="0"/>
              </a:spcBef>
              <a:buFontTx/>
              <a:buNone/>
            </a:pPr>
            <a:r>
              <a:rPr lang="en-US" sz="2700">
                <a:solidFill>
                  <a:srgbClr val="000000"/>
                </a:solidFill>
                <a:latin typeface="Arial" pitchFamily="34" charset="0"/>
              </a:rPr>
              <a:t>- The Roman Police were also night watchmen who dealed with robbers and other prowlers of the night.</a:t>
            </a:r>
            <a:endParaRPr lang="en-US"/>
          </a:p>
          <a:p>
            <a:pPr marL="0" indent="0">
              <a:lnSpc>
                <a:spcPct val="95000"/>
              </a:lnSpc>
              <a:spcBef>
                <a:spcPct val="0"/>
              </a:spcBef>
              <a:buFontTx/>
              <a:buNone/>
            </a:pPr>
            <a:r>
              <a:rPr lang="en-US" sz="2700">
                <a:solidFill>
                  <a:srgbClr val="000000"/>
                </a:solidFill>
                <a:latin typeface="Arial" pitchFamily="34" charset="0"/>
              </a:rPr>
              <a:t> </a:t>
            </a:r>
            <a:endParaRPr lang="en-US"/>
          </a:p>
          <a:p>
            <a:pPr marL="0" indent="0">
              <a:lnSpc>
                <a:spcPct val="95000"/>
              </a:lnSpc>
              <a:spcBef>
                <a:spcPct val="0"/>
              </a:spcBef>
              <a:buFontTx/>
              <a:buNone/>
            </a:pPr>
            <a:r>
              <a:rPr lang="en-US" sz="2700">
                <a:solidFill>
                  <a:srgbClr val="000000"/>
                </a:solidFill>
                <a:latin typeface="Arial" pitchFamily="34" charset="0"/>
              </a:rPr>
              <a:t>- The police usually dealed with petty crimes because riots and violent crimes were the business of Praetorian Guard and the Cohortes urbanae (a counter balance to the Praetorian Guard).</a:t>
            </a:r>
            <a:endParaRPr lang="en-US"/>
          </a:p>
          <a:p>
            <a:pPr marL="0" indent="0">
              <a:lnSpc>
                <a:spcPct val="95000"/>
              </a:lnSpc>
              <a:spcBef>
                <a:spcPct val="0"/>
              </a:spcBef>
              <a:buFontTx/>
              <a:buNone/>
            </a:pPr>
            <a:r>
              <a:rPr lang="en-US" sz="2700">
                <a:solidFill>
                  <a:srgbClr val="000000"/>
                </a:solidFill>
                <a:latin typeface="Arial" pitchFamily="34" charset="0"/>
              </a:rPr>
              <a:t> </a:t>
            </a:r>
            <a:endParaRPr lang="en-US"/>
          </a:p>
          <a:p>
            <a:pPr marL="0" indent="0">
              <a:lnSpc>
                <a:spcPct val="95000"/>
              </a:lnSpc>
              <a:spcBef>
                <a:spcPct val="0"/>
              </a:spcBef>
              <a:buFontTx/>
              <a:buNone/>
            </a:pPr>
            <a:r>
              <a:rPr lang="en-US" sz="2700">
                <a:solidFill>
                  <a:srgbClr val="000000"/>
                </a:solidFill>
                <a:latin typeface="Arial" pitchFamily="34" charset="0"/>
              </a:rPr>
              <a:t>-  The Cohortes urbanae dealt with mob work and on rare ocassion they would attend to battle if nescessary. </a:t>
            </a:r>
            <a:endParaRPr lang="en-US"/>
          </a:p>
          <a:p>
            <a:pPr marL="0" indent="0">
              <a:lnSpc>
                <a:spcPct val="95000"/>
              </a:lnSpc>
              <a:spcBef>
                <a:spcPct val="0"/>
              </a:spcBef>
              <a:buFontTx/>
              <a:buNone/>
            </a:pPr>
            <a:r>
              <a:rPr lang="en-US" sz="2700">
                <a:solidFill>
                  <a:srgbClr val="000000"/>
                </a:solidFill>
                <a:latin typeface="Arial" pitchFamily="34" charset="0"/>
              </a:rPr>
              <a:t> </a:t>
            </a:r>
            <a:endParaRPr lang="en-US"/>
          </a:p>
          <a:p>
            <a:pPr marL="0" indent="0">
              <a:lnSpc>
                <a:spcPct val="95000"/>
              </a:lnSpc>
              <a:spcBef>
                <a:spcPct val="0"/>
              </a:spcBef>
              <a:buFontTx/>
              <a:buNone/>
            </a:pPr>
            <a:r>
              <a:rPr lang="en-US" sz="2700">
                <a:solidFill>
                  <a:srgbClr val="000000"/>
                </a:solidFill>
                <a:latin typeface="Arial" pitchFamily="34" charset="0"/>
              </a:rPr>
              <a:t>- The Praetorian Guard were the general protectors of Rome and acted as a sort of police force/ national guard but they gained so much power that they became corrupt</a:t>
            </a:r>
            <a:endParaRPr lang="en-US"/>
          </a:p>
          <a:p>
            <a:pPr marL="0" indent="0">
              <a:lnSpc>
                <a:spcPct val="95000"/>
              </a:lnSpc>
              <a:spcBef>
                <a:spcPct val="0"/>
              </a:spcBef>
              <a:buFontTx/>
              <a:buNone/>
            </a:pPr>
            <a:r>
              <a:rPr lang="en-US" sz="2700">
                <a:solidFill>
                  <a:srgbClr val="000000"/>
                </a:solidFill>
                <a:latin typeface="Arial" pitchFamily="34" charset="0"/>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000000"/>
                </a:solidFill>
                <a:latin typeface="Arial" pitchFamily="34" charset="0"/>
              </a:rPr>
              <a:t>The Vigils as Fire Fighters</a:t>
            </a:r>
          </a:p>
        </p:txBody>
      </p:sp>
      <p:sp>
        <p:nvSpPr>
          <p:cNvPr id="5122" name="Rectangle 2"/>
          <p:cNvSpPr>
            <a:spLocks noGrp="1" noChangeArrowheads="1"/>
          </p:cNvSpPr>
          <p:nvPr>
            <p:ph type="body" idx="1"/>
          </p:nvPr>
        </p:nvSpPr>
        <p:spPr>
          <a:xfrm>
            <a:off x="247650" y="1828800"/>
            <a:ext cx="9664700" cy="5486400"/>
          </a:xfrm>
        </p:spPr>
        <p:txBody>
          <a:bodyPr lIns="0" tIns="0" rIns="0" bIns="0"/>
          <a:lstStyle/>
          <a:p>
            <a:pPr marL="0" indent="0">
              <a:lnSpc>
                <a:spcPct val="95000"/>
              </a:lnSpc>
              <a:spcBef>
                <a:spcPct val="0"/>
              </a:spcBef>
              <a:buFontTx/>
              <a:buNone/>
            </a:pPr>
            <a:r>
              <a:rPr lang="en-US" sz="2700">
                <a:solidFill>
                  <a:srgbClr val="000000"/>
                </a:solidFill>
                <a:latin typeface="Arial" pitchFamily="34" charset="0"/>
              </a:rPr>
              <a:t>Each Vigil was equipped with fire fighting equipment such as: </a:t>
            </a:r>
            <a:endParaRPr lang="en-US"/>
          </a:p>
          <a:p>
            <a:pPr marL="0" indent="0">
              <a:lnSpc>
                <a:spcPct val="95000"/>
              </a:lnSpc>
              <a:spcBef>
                <a:spcPct val="0"/>
              </a:spcBef>
              <a:buFontTx/>
              <a:buNone/>
            </a:pPr>
            <a:r>
              <a:rPr lang="en-US" sz="2700">
                <a:solidFill>
                  <a:srgbClr val="000000"/>
                </a:solidFill>
                <a:latin typeface="Arial" pitchFamily="34" charset="0"/>
              </a:rPr>
              <a:t>            - The </a:t>
            </a:r>
            <a:r>
              <a:rPr lang="en-US" sz="2700" i="1">
                <a:solidFill>
                  <a:srgbClr val="000000"/>
                </a:solidFill>
                <a:latin typeface="Arial" pitchFamily="34" charset="0"/>
              </a:rPr>
              <a:t>sipho</a:t>
            </a:r>
            <a:r>
              <a:rPr lang="en-US" sz="2700">
                <a:solidFill>
                  <a:srgbClr val="000000"/>
                </a:solidFill>
                <a:latin typeface="Arial" pitchFamily="34" charset="0"/>
              </a:rPr>
              <a:t> or fire engine was pulled by horses and consisted of a large double action pump that was partially submerged in a reservoir of water. </a:t>
            </a:r>
            <a:endParaRPr lang="en-US"/>
          </a:p>
          <a:p>
            <a:pPr marL="0" indent="0">
              <a:lnSpc>
                <a:spcPct val="95000"/>
              </a:lnSpc>
              <a:spcBef>
                <a:spcPct val="0"/>
              </a:spcBef>
              <a:buFontTx/>
              <a:buNone/>
            </a:pPr>
            <a:r>
              <a:rPr lang="en-US" sz="2700">
                <a:solidFill>
                  <a:srgbClr val="000000"/>
                </a:solidFill>
                <a:latin typeface="Arial" pitchFamily="34" charset="0"/>
              </a:rPr>
              <a:t>            </a:t>
            </a:r>
            <a:endParaRPr lang="en-US"/>
          </a:p>
          <a:p>
            <a:pPr marL="0" indent="0">
              <a:lnSpc>
                <a:spcPct val="95000"/>
              </a:lnSpc>
              <a:spcBef>
                <a:spcPct val="0"/>
              </a:spcBef>
              <a:buFontTx/>
              <a:buNone/>
            </a:pPr>
            <a:r>
              <a:rPr lang="en-US" sz="2700">
                <a:solidFill>
                  <a:srgbClr val="000000"/>
                </a:solidFill>
                <a:latin typeface="Arial" pitchFamily="34" charset="0"/>
              </a:rPr>
              <a:t>- During the Great Fire of 64 more then 1/3 of Rome burned to the ground and Emperor Nero helped fight the fires.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148" name="Picture 4"/>
          <p:cNvPicPr>
            <a:picLocks noChangeAspect="1" noChangeArrowheads="1"/>
          </p:cNvPicPr>
          <p:nvPr/>
        </p:nvPicPr>
        <p:blipFill>
          <a:blip r:embed="rId2"/>
          <a:srcRect/>
          <a:stretch>
            <a:fillRect/>
          </a:stretch>
        </p:blipFill>
        <p:spPr bwMode="auto">
          <a:xfrm>
            <a:off x="-17463" y="-239713"/>
            <a:ext cx="10164763" cy="7866063"/>
          </a:xfrm>
          <a:prstGeom prst="rect">
            <a:avLst/>
          </a:prstGeom>
          <a:noFill/>
        </p:spPr>
      </p:pic>
      <p:sp>
        <p:nvSpPr>
          <p:cNvPr id="6145" name="Rectangle 1"/>
          <p:cNvSpPr>
            <a:spLocks noGrp="1" noChangeArrowheads="1"/>
          </p:cNvSpPr>
          <p:nvPr>
            <p:ph type="ctrTitle"/>
          </p:nvPr>
        </p:nvSpPr>
        <p:spPr>
          <a:xfrm>
            <a:off x="793750" y="2351088"/>
            <a:ext cx="8469313" cy="1617662"/>
          </a:xfrm>
        </p:spPr>
        <p:txBody>
          <a:bodyPr lIns="0" tIns="0" rIns="0" bIns="0" anchor="t"/>
          <a:lstStyle/>
          <a:p>
            <a:pPr>
              <a:lnSpc>
                <a:spcPct val="95000"/>
              </a:lnSpc>
            </a:pPr>
            <a:r>
              <a:rPr lang="en-US" sz="4800" u="sng">
                <a:solidFill>
                  <a:srgbClr val="000000"/>
                </a:solidFill>
                <a:latin typeface="Arial" pitchFamily="34" charset="0"/>
              </a:rPr>
              <a:t>Roman Laws And How They Relate to Modern Laws</a:t>
            </a:r>
          </a:p>
        </p:txBody>
      </p:sp>
      <p:sp>
        <p:nvSpPr>
          <p:cNvPr id="6146" name="Rectangle 2"/>
          <p:cNvSpPr>
            <a:spLocks noGrp="1" noChangeArrowheads="1"/>
          </p:cNvSpPr>
          <p:nvPr>
            <p:ph type="subTitle" idx="1"/>
          </p:nvPr>
        </p:nvSpPr>
        <p:spPr>
          <a:xfrm>
            <a:off x="1169988" y="4738688"/>
            <a:ext cx="7521575" cy="1765300"/>
          </a:xfrm>
        </p:spPr>
        <p:txBody>
          <a:bodyPr lIns="0" tIns="0" rIns="0" bIns="0"/>
          <a:lstStyle/>
          <a:p>
            <a:pPr>
              <a:lnSpc>
                <a:spcPct val="95000"/>
              </a:lnSpc>
              <a:spcBef>
                <a:spcPct val="0"/>
              </a:spcBef>
            </a:pPr>
            <a:r>
              <a:rPr lang="en-US">
                <a:solidFill>
                  <a:srgbClr val="000000"/>
                </a:solidFill>
                <a:latin typeface="Arial" pitchFamily="34" charset="0"/>
              </a:rPr>
              <a:t>By Stephen Devine</a:t>
            </a:r>
            <a:endParaRPr lang="en-US"/>
          </a:p>
          <a:p>
            <a:pPr>
              <a:lnSpc>
                <a:spcPct val="95000"/>
              </a:lnSpc>
              <a:spcBef>
                <a:spcPct val="0"/>
              </a:spcBef>
            </a:pPr>
            <a:r>
              <a:rPr lang="en-US">
                <a:solidFill>
                  <a:srgbClr val="000000"/>
                </a:solidFill>
                <a:latin typeface="Arial" pitchFamily="34" charset="0"/>
              </a:rPr>
              <a:t>and Matt Hardin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173" name="Picture 5"/>
          <p:cNvPicPr>
            <a:picLocks noChangeAspect="1" noChangeArrowheads="1"/>
          </p:cNvPicPr>
          <p:nvPr/>
        </p:nvPicPr>
        <p:blipFill>
          <a:blip r:embed="rId2"/>
          <a:srcRect/>
          <a:stretch>
            <a:fillRect/>
          </a:stretch>
        </p:blipFill>
        <p:spPr bwMode="auto">
          <a:xfrm>
            <a:off x="2198688" y="3800475"/>
            <a:ext cx="4262437" cy="3857625"/>
          </a:xfrm>
          <a:prstGeom prst="rect">
            <a:avLst/>
          </a:prstGeom>
          <a:noFill/>
        </p:spPr>
      </p:pic>
      <p:sp>
        <p:nvSpPr>
          <p:cNvPr id="7169" name="Rectangle 1"/>
          <p:cNvSpPr>
            <a:spLocks noGrp="1" noChangeArrowheads="1"/>
          </p:cNvSpPr>
          <p:nvPr>
            <p:ph type="title"/>
          </p:nvPr>
        </p:nvSpPr>
        <p:spPr>
          <a:xfrm>
            <a:off x="1731963" y="271463"/>
            <a:ext cx="6753225" cy="1208087"/>
          </a:xfrm>
        </p:spPr>
        <p:txBody>
          <a:bodyPr lIns="0" tIns="0" rIns="0" bIns="0" anchor="t"/>
          <a:lstStyle/>
          <a:p>
            <a:pPr>
              <a:lnSpc>
                <a:spcPct val="95000"/>
              </a:lnSpc>
            </a:pPr>
            <a:r>
              <a:rPr lang="en-US" sz="3200" u="sng">
                <a:solidFill>
                  <a:srgbClr val="000000"/>
                </a:solidFill>
                <a:latin typeface="Arial" pitchFamily="34" charset="0"/>
              </a:rPr>
              <a:t>Examples of Roman Laws and Modern Equivilents</a:t>
            </a:r>
          </a:p>
        </p:txBody>
      </p:sp>
      <p:sp>
        <p:nvSpPr>
          <p:cNvPr id="7170" name="Rectangle 2"/>
          <p:cNvSpPr>
            <a:spLocks noGrp="1" noChangeArrowheads="1"/>
          </p:cNvSpPr>
          <p:nvPr>
            <p:ph type="body" sz="half" idx="1"/>
          </p:nvPr>
        </p:nvSpPr>
        <p:spPr>
          <a:xfrm>
            <a:off x="709613" y="1363663"/>
            <a:ext cx="2771775" cy="5287962"/>
          </a:xfrm>
        </p:spPr>
        <p:txBody>
          <a:bodyPr lIns="0" tIns="0" rIns="0" bIns="0"/>
          <a:lstStyle/>
          <a:p>
            <a:pPr marL="0" indent="0">
              <a:lnSpc>
                <a:spcPct val="95000"/>
              </a:lnSpc>
              <a:spcBef>
                <a:spcPct val="0"/>
              </a:spcBef>
              <a:buFontTx/>
              <a:buNone/>
            </a:pPr>
            <a:r>
              <a:rPr lang="en-US" sz="2400" i="1">
                <a:solidFill>
                  <a:srgbClr val="000000"/>
                </a:solidFill>
                <a:latin typeface="Arial" pitchFamily="34" charset="0"/>
              </a:rPr>
              <a:t>Lex Canuleia</a:t>
            </a:r>
            <a:r>
              <a:rPr lang="en-US" sz="2400">
                <a:solidFill>
                  <a:srgbClr val="000000"/>
                </a:solidFill>
                <a:latin typeface="Arial" pitchFamily="34" charset="0"/>
              </a:rPr>
              <a:t> allows patricians and plebeians to intermarry.</a:t>
            </a:r>
            <a:endParaRPr lang="en-US"/>
          </a:p>
          <a:p>
            <a:pPr marL="0" indent="0">
              <a:lnSpc>
                <a:spcPct val="95000"/>
              </a:lnSpc>
              <a:spcBef>
                <a:spcPct val="0"/>
              </a:spcBef>
              <a:buFontTx/>
              <a:buNone/>
            </a:pPr>
            <a:r>
              <a:rPr lang="en-US" sz="2400">
                <a:solidFill>
                  <a:srgbClr val="000000"/>
                </a:solidFill>
                <a:latin typeface="Arial" pitchFamily="34" charset="0"/>
              </a:rPr>
              <a:t> </a:t>
            </a:r>
            <a:endParaRPr lang="en-US"/>
          </a:p>
          <a:p>
            <a:pPr marL="0" indent="0">
              <a:lnSpc>
                <a:spcPct val="95000"/>
              </a:lnSpc>
              <a:spcBef>
                <a:spcPct val="0"/>
              </a:spcBef>
              <a:buFontTx/>
              <a:buNone/>
            </a:pPr>
            <a:r>
              <a:rPr lang="en-US" sz="2400">
                <a:solidFill>
                  <a:srgbClr val="000000"/>
                </a:solidFill>
                <a:latin typeface="Arial" pitchFamily="34" charset="0"/>
              </a:rPr>
              <a:t> </a:t>
            </a:r>
            <a:endParaRPr lang="en-US"/>
          </a:p>
          <a:p>
            <a:pPr marL="0" indent="0">
              <a:lnSpc>
                <a:spcPct val="95000"/>
              </a:lnSpc>
              <a:spcBef>
                <a:spcPct val="0"/>
              </a:spcBef>
              <a:buFontTx/>
              <a:buNone/>
            </a:pPr>
            <a:r>
              <a:rPr lang="en-US" sz="2400" i="1">
                <a:solidFill>
                  <a:srgbClr val="000000"/>
                </a:solidFill>
                <a:latin typeface="Arial" pitchFamily="34" charset="0"/>
              </a:rPr>
              <a:t>Lex Gabinia</a:t>
            </a:r>
            <a:r>
              <a:rPr lang="en-US" sz="2400">
                <a:solidFill>
                  <a:srgbClr val="000000"/>
                </a:solidFill>
                <a:latin typeface="Arial" pitchFamily="34" charset="0"/>
              </a:rPr>
              <a:t> allowed Pompey special powers in the Mediterranean to fight against pirates.</a:t>
            </a:r>
            <a:r>
              <a:rPr lang="en-US" sz="2700">
                <a:solidFill>
                  <a:srgbClr val="000000"/>
                </a:solidFill>
                <a:latin typeface="Arial" pitchFamily="34" charset="0"/>
              </a:rPr>
              <a:t> </a:t>
            </a:r>
          </a:p>
        </p:txBody>
      </p:sp>
      <p:sp>
        <p:nvSpPr>
          <p:cNvPr id="7171" name="Rectangle 3"/>
          <p:cNvSpPr>
            <a:spLocks noGrp="1" noChangeArrowheads="1"/>
          </p:cNvSpPr>
          <p:nvPr>
            <p:ph type="body" sz="half" idx="2"/>
          </p:nvPr>
        </p:nvSpPr>
        <p:spPr>
          <a:xfrm>
            <a:off x="5106988" y="1277938"/>
            <a:ext cx="5035550" cy="5178425"/>
          </a:xfrm>
        </p:spPr>
        <p:txBody>
          <a:bodyPr lIns="0" tIns="0" rIns="0" bIns="0"/>
          <a:lstStyle/>
          <a:p>
            <a:pPr marL="0" indent="0">
              <a:lnSpc>
                <a:spcPct val="95000"/>
              </a:lnSpc>
              <a:spcBef>
                <a:spcPct val="0"/>
              </a:spcBef>
              <a:buFontTx/>
              <a:buNone/>
            </a:pPr>
            <a:r>
              <a:rPr lang="en-US" sz="2400">
                <a:solidFill>
                  <a:srgbClr val="000000"/>
                </a:solidFill>
                <a:latin typeface="Arial" pitchFamily="34" charset="0"/>
              </a:rPr>
              <a:t>Similar laws in the United States would include the abolishments of anti-miscegenation laws (prohibitions against interracial marriage).</a:t>
            </a:r>
            <a:endParaRPr lang="en-US"/>
          </a:p>
          <a:p>
            <a:pPr marL="0" indent="0">
              <a:lnSpc>
                <a:spcPct val="95000"/>
              </a:lnSpc>
              <a:spcBef>
                <a:spcPct val="0"/>
              </a:spcBef>
              <a:buFontTx/>
              <a:buNone/>
            </a:pPr>
            <a:r>
              <a:rPr lang="en-US" sz="2400">
                <a:solidFill>
                  <a:srgbClr val="000000"/>
                </a:solidFill>
                <a:latin typeface="Arial" pitchFamily="34" charset="0"/>
              </a:rPr>
              <a:t> </a:t>
            </a:r>
            <a:endParaRPr lang="en-US"/>
          </a:p>
          <a:p>
            <a:pPr marL="0" indent="0">
              <a:lnSpc>
                <a:spcPct val="95000"/>
              </a:lnSpc>
              <a:spcBef>
                <a:spcPct val="0"/>
              </a:spcBef>
              <a:buFontTx/>
              <a:buNone/>
            </a:pPr>
            <a:r>
              <a:rPr lang="en-US" sz="2400">
                <a:solidFill>
                  <a:srgbClr val="000000"/>
                </a:solidFill>
                <a:latin typeface="Arial" pitchFamily="34" charset="0"/>
              </a:rPr>
              <a:t>Similar examples in modern society include the government's ability to increase it's own power during wartime or states of panic.  The USA PATRIOT Act grants the government more power to violate the privacy of certain people during the Iraq War.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u="sng">
                <a:solidFill>
                  <a:srgbClr val="000000"/>
                </a:solidFill>
                <a:latin typeface="Arial" pitchFamily="34" charset="0"/>
              </a:rPr>
              <a:t>The Twelve Tablets (451-450)</a:t>
            </a:r>
          </a:p>
        </p:txBody>
      </p:sp>
      <p:sp>
        <p:nvSpPr>
          <p:cNvPr id="8194" name="Rectangle 2"/>
          <p:cNvSpPr>
            <a:spLocks noGrp="1" noChangeArrowheads="1"/>
          </p:cNvSpPr>
          <p:nvPr>
            <p:ph type="body" sz="half" idx="1"/>
          </p:nvPr>
        </p:nvSpPr>
        <p:spPr>
          <a:xfrm>
            <a:off x="214313" y="1022350"/>
            <a:ext cx="4583112" cy="5491163"/>
          </a:xfrm>
        </p:spPr>
        <p:txBody>
          <a:bodyPr lIns="0" tIns="0" rIns="0" bIns="0"/>
          <a:lstStyle/>
          <a:p>
            <a:pPr marL="0" indent="0">
              <a:lnSpc>
                <a:spcPct val="95000"/>
              </a:lnSpc>
              <a:spcBef>
                <a:spcPct val="0"/>
              </a:spcBef>
              <a:buFontTx/>
              <a:buNone/>
            </a:pPr>
            <a:r>
              <a:rPr lang="en-US" sz="2700">
                <a:solidFill>
                  <a:srgbClr val="000000"/>
                </a:solidFill>
                <a:latin typeface="Arial" pitchFamily="34" charset="0"/>
              </a:rPr>
              <a:t>   </a:t>
            </a:r>
            <a:r>
              <a:rPr lang="en-US" sz="1900">
                <a:solidFill>
                  <a:srgbClr val="000000"/>
                </a:solidFill>
                <a:latin typeface="Arial" pitchFamily="34" charset="0"/>
              </a:rPr>
              <a:t> Earliest attempt by romans to create a code of law.</a:t>
            </a:r>
            <a:endParaRPr lang="en-US"/>
          </a:p>
          <a:p>
            <a:pPr marL="0" indent="0">
              <a:lnSpc>
                <a:spcPct val="95000"/>
              </a:lnSpc>
              <a:spcBef>
                <a:spcPct val="0"/>
              </a:spcBef>
              <a:buFontTx/>
              <a:buNone/>
            </a:pPr>
            <a:r>
              <a:rPr lang="en-US" sz="1900">
                <a:solidFill>
                  <a:srgbClr val="000000"/>
                </a:solidFill>
                <a:latin typeface="Arial" pitchFamily="34" charset="0"/>
              </a:rPr>
              <a:t>    Earliest surviving piece of literature coming from the romans.</a:t>
            </a:r>
            <a:endParaRPr lang="en-US"/>
          </a:p>
          <a:p>
            <a:pPr marL="0" indent="0">
              <a:lnSpc>
                <a:spcPct val="95000"/>
              </a:lnSpc>
              <a:spcBef>
                <a:spcPct val="0"/>
              </a:spcBef>
              <a:buFontTx/>
              <a:buNone/>
            </a:pPr>
            <a:r>
              <a:rPr lang="en-US" sz="1900">
                <a:solidFill>
                  <a:srgbClr val="000000"/>
                </a:solidFill>
                <a:latin typeface="Arial" pitchFamily="34" charset="0"/>
              </a:rPr>
              <a:t>TABLE I -  Procedure: for courts and trials</a:t>
            </a:r>
            <a:endParaRPr lang="en-US"/>
          </a:p>
          <a:p>
            <a:pPr marL="0" indent="0">
              <a:lnSpc>
                <a:spcPct val="95000"/>
              </a:lnSpc>
              <a:spcBef>
                <a:spcPct val="0"/>
              </a:spcBef>
              <a:buFontTx/>
              <a:buNone/>
            </a:pPr>
            <a:r>
              <a:rPr lang="en-US" sz="1900">
                <a:solidFill>
                  <a:srgbClr val="000000"/>
                </a:solidFill>
                <a:latin typeface="Arial" pitchFamily="34" charset="0"/>
              </a:rPr>
              <a:t>TABLE II - Trials, continued.</a:t>
            </a:r>
            <a:endParaRPr lang="en-US"/>
          </a:p>
          <a:p>
            <a:pPr marL="0" indent="0">
              <a:lnSpc>
                <a:spcPct val="95000"/>
              </a:lnSpc>
              <a:spcBef>
                <a:spcPct val="0"/>
              </a:spcBef>
              <a:buFontTx/>
              <a:buNone/>
            </a:pPr>
            <a:r>
              <a:rPr lang="en-US" sz="1900">
                <a:solidFill>
                  <a:srgbClr val="000000"/>
                </a:solidFill>
                <a:latin typeface="Arial" pitchFamily="34" charset="0"/>
              </a:rPr>
              <a:t>TABLE III - Debt</a:t>
            </a:r>
            <a:endParaRPr lang="en-US"/>
          </a:p>
          <a:p>
            <a:pPr marL="0" indent="0">
              <a:lnSpc>
                <a:spcPct val="95000"/>
              </a:lnSpc>
              <a:spcBef>
                <a:spcPct val="0"/>
              </a:spcBef>
              <a:buFontTx/>
              <a:buNone/>
            </a:pPr>
            <a:r>
              <a:rPr lang="en-US" sz="1900">
                <a:solidFill>
                  <a:srgbClr val="000000"/>
                </a:solidFill>
                <a:latin typeface="Arial" pitchFamily="34" charset="0"/>
              </a:rPr>
              <a:t>TABLE IV - Rights of fathers (</a:t>
            </a:r>
            <a:r>
              <a:rPr lang="en-US" sz="1900" i="1">
                <a:solidFill>
                  <a:srgbClr val="000000"/>
                </a:solidFill>
                <a:latin typeface="Arial" pitchFamily="34" charset="0"/>
              </a:rPr>
              <a:t>paterfamilias</a:t>
            </a:r>
            <a:r>
              <a:rPr lang="en-US" sz="1900">
                <a:solidFill>
                  <a:srgbClr val="000000"/>
                </a:solidFill>
                <a:latin typeface="Arial" pitchFamily="34" charset="0"/>
              </a:rPr>
              <a:t>) over the family</a:t>
            </a:r>
            <a:endParaRPr lang="en-US"/>
          </a:p>
          <a:p>
            <a:pPr marL="0" indent="0">
              <a:lnSpc>
                <a:spcPct val="95000"/>
              </a:lnSpc>
              <a:spcBef>
                <a:spcPct val="0"/>
              </a:spcBef>
              <a:buFontTx/>
              <a:buNone/>
            </a:pPr>
            <a:r>
              <a:rPr lang="en-US" sz="1900">
                <a:solidFill>
                  <a:srgbClr val="000000"/>
                </a:solidFill>
                <a:latin typeface="Arial" pitchFamily="34" charset="0"/>
              </a:rPr>
              <a:t>TABLE V - Legal guardianship and inheritance laws</a:t>
            </a:r>
            <a:endParaRPr lang="en-US"/>
          </a:p>
          <a:p>
            <a:pPr marL="0" indent="0">
              <a:lnSpc>
                <a:spcPct val="95000"/>
              </a:lnSpc>
              <a:spcBef>
                <a:spcPct val="0"/>
              </a:spcBef>
              <a:buFontTx/>
              <a:buNone/>
            </a:pPr>
            <a:r>
              <a:rPr lang="en-US" sz="1900">
                <a:solidFill>
                  <a:srgbClr val="000000"/>
                </a:solidFill>
                <a:latin typeface="Arial" pitchFamily="34" charset="0"/>
              </a:rPr>
              <a:t>TABLE VI - Acquisition and possession</a:t>
            </a:r>
            <a:endParaRPr lang="en-US"/>
          </a:p>
          <a:p>
            <a:pPr marL="0" indent="0">
              <a:lnSpc>
                <a:spcPct val="95000"/>
              </a:lnSpc>
              <a:spcBef>
                <a:spcPct val="0"/>
              </a:spcBef>
              <a:buFontTx/>
              <a:buNone/>
            </a:pPr>
            <a:r>
              <a:rPr lang="en-US" sz="1900">
                <a:solidFill>
                  <a:srgbClr val="000000"/>
                </a:solidFill>
                <a:latin typeface="Arial" pitchFamily="34" charset="0"/>
              </a:rPr>
              <a:t>TABLE VII - Land rights</a:t>
            </a:r>
            <a:endParaRPr lang="en-US"/>
          </a:p>
          <a:p>
            <a:pPr marL="0" indent="0">
              <a:lnSpc>
                <a:spcPct val="95000"/>
              </a:lnSpc>
              <a:spcBef>
                <a:spcPct val="0"/>
              </a:spcBef>
              <a:buFontTx/>
              <a:buNone/>
            </a:pPr>
            <a:r>
              <a:rPr lang="en-US" sz="1900">
                <a:solidFill>
                  <a:srgbClr val="000000"/>
                </a:solidFill>
                <a:latin typeface="Arial" pitchFamily="34" charset="0"/>
              </a:rPr>
              <a:t>TABLE VIII - Torts and delicts (Laws of injury)</a:t>
            </a:r>
            <a:endParaRPr lang="en-US"/>
          </a:p>
          <a:p>
            <a:pPr marL="0" indent="0">
              <a:lnSpc>
                <a:spcPct val="95000"/>
              </a:lnSpc>
              <a:spcBef>
                <a:spcPct val="0"/>
              </a:spcBef>
              <a:buFontTx/>
              <a:buNone/>
            </a:pPr>
            <a:r>
              <a:rPr lang="en-US" sz="1900">
                <a:solidFill>
                  <a:srgbClr val="000000"/>
                </a:solidFill>
                <a:latin typeface="Arial" pitchFamily="34" charset="0"/>
              </a:rPr>
              <a:t>TABLE IX - Public law</a:t>
            </a:r>
            <a:endParaRPr lang="en-US"/>
          </a:p>
          <a:p>
            <a:pPr marL="0" indent="0">
              <a:lnSpc>
                <a:spcPct val="95000"/>
              </a:lnSpc>
              <a:spcBef>
                <a:spcPct val="0"/>
              </a:spcBef>
              <a:buFontTx/>
              <a:buNone/>
            </a:pPr>
            <a:r>
              <a:rPr lang="en-US" sz="1900">
                <a:solidFill>
                  <a:srgbClr val="000000"/>
                </a:solidFill>
                <a:latin typeface="Arial" pitchFamily="34" charset="0"/>
              </a:rPr>
              <a:t>TABLE X - Sacred law</a:t>
            </a:r>
            <a:endParaRPr lang="en-US"/>
          </a:p>
          <a:p>
            <a:pPr marL="0" indent="0">
              <a:lnSpc>
                <a:spcPct val="95000"/>
              </a:lnSpc>
              <a:spcBef>
                <a:spcPct val="0"/>
              </a:spcBef>
              <a:buFontTx/>
              <a:buNone/>
            </a:pPr>
            <a:r>
              <a:rPr lang="en-US" sz="1900">
                <a:solidFill>
                  <a:srgbClr val="000000"/>
                </a:solidFill>
                <a:latin typeface="Arial" pitchFamily="34" charset="0"/>
              </a:rPr>
              <a:t>TABLE XI - Supplement </a:t>
            </a:r>
            <a:endParaRPr lang="en-US"/>
          </a:p>
          <a:p>
            <a:pPr marL="0" indent="0">
              <a:lnSpc>
                <a:spcPct val="95000"/>
              </a:lnSpc>
              <a:spcBef>
                <a:spcPct val="0"/>
              </a:spcBef>
              <a:buFontTx/>
              <a:buNone/>
            </a:pPr>
            <a:r>
              <a:rPr lang="en-US" sz="1900">
                <a:solidFill>
                  <a:srgbClr val="000000"/>
                </a:solidFill>
                <a:latin typeface="Arial" pitchFamily="34" charset="0"/>
              </a:rPr>
              <a:t>TABLE XII - Supplement II</a:t>
            </a:r>
            <a:endParaRPr lang="en-US"/>
          </a:p>
          <a:p>
            <a:pPr marL="0" indent="0">
              <a:lnSpc>
                <a:spcPct val="95000"/>
              </a:lnSpc>
              <a:spcBef>
                <a:spcPct val="0"/>
              </a:spcBef>
              <a:buFontTx/>
              <a:buNone/>
            </a:pPr>
            <a:r>
              <a:rPr lang="en-US" sz="2700">
                <a:solidFill>
                  <a:srgbClr val="000000"/>
                </a:solidFill>
                <a:latin typeface="Arial" pitchFamily="34" charset="0"/>
              </a:rPr>
              <a:t> </a:t>
            </a:r>
            <a:endParaRPr lang="en-US"/>
          </a:p>
          <a:p>
            <a:pPr marL="0" indent="0">
              <a:lnSpc>
                <a:spcPct val="95000"/>
              </a:lnSpc>
              <a:spcBef>
                <a:spcPct val="0"/>
              </a:spcBef>
              <a:buFontTx/>
              <a:buNone/>
            </a:pPr>
            <a:r>
              <a:rPr lang="en-US" sz="2700">
                <a:solidFill>
                  <a:srgbClr val="000000"/>
                </a:solidFill>
                <a:latin typeface="Arial" pitchFamily="34" charset="0"/>
              </a:rPr>
              <a:t>    </a:t>
            </a:r>
          </a:p>
        </p:txBody>
      </p:sp>
      <p:sp>
        <p:nvSpPr>
          <p:cNvPr id="8195" name="Rectangle 3"/>
          <p:cNvSpPr>
            <a:spLocks noGrp="1" noChangeArrowheads="1"/>
          </p:cNvSpPr>
          <p:nvPr>
            <p:ph type="body" sz="half" idx="2"/>
          </p:nvPr>
        </p:nvSpPr>
        <p:spPr>
          <a:xfrm>
            <a:off x="5311775" y="1055688"/>
            <a:ext cx="4581525" cy="5491162"/>
          </a:xfrm>
        </p:spPr>
        <p:txBody>
          <a:bodyPr lIns="0" tIns="0" rIns="0" bIns="0"/>
          <a:lstStyle/>
          <a:p>
            <a:pPr marL="0" indent="0">
              <a:lnSpc>
                <a:spcPct val="95000"/>
              </a:lnSpc>
              <a:spcBef>
                <a:spcPct val="0"/>
              </a:spcBef>
              <a:buFontTx/>
              <a:buNone/>
            </a:pPr>
            <a:r>
              <a:rPr lang="en-US" sz="2100">
                <a:solidFill>
                  <a:srgbClr val="000000"/>
                </a:solidFill>
                <a:latin typeface="Arial" pitchFamily="34" charset="0"/>
              </a:rPr>
              <a:t>Similar to The US's protection on property, social security, etc.</a:t>
            </a:r>
            <a:endParaRPr lang="en-US"/>
          </a:p>
          <a:p>
            <a:pPr marL="0" indent="0">
              <a:lnSpc>
                <a:spcPct val="95000"/>
              </a:lnSpc>
              <a:spcBef>
                <a:spcPct val="0"/>
              </a:spcBef>
              <a:buFontTx/>
              <a:buNone/>
            </a:pPr>
            <a:r>
              <a:rPr lang="en-US" sz="2100">
                <a:solidFill>
                  <a:srgbClr val="000000"/>
                </a:solidFill>
                <a:latin typeface="Arial" pitchFamily="34" charset="0"/>
              </a:rPr>
              <a:t>law used to protect what people owned and what people were intitled to.</a:t>
            </a:r>
            <a:endParaRPr lang="en-US"/>
          </a:p>
          <a:p>
            <a:pPr marL="0" indent="0">
              <a:lnSpc>
                <a:spcPct val="95000"/>
              </a:lnSpc>
              <a:spcBef>
                <a:spcPct val="0"/>
              </a:spcBef>
              <a:buFontTx/>
              <a:buNone/>
            </a:pPr>
            <a:r>
              <a:rPr lang="en-US" sz="2400">
                <a:solidFill>
                  <a:srgbClr val="000000"/>
                </a:solidFill>
                <a:latin typeface="Arial" pitchFamily="34" charset="0"/>
              </a:rPr>
              <a:t> </a:t>
            </a:r>
          </a:p>
        </p:txBody>
      </p:sp>
      <p:pic>
        <p:nvPicPr>
          <p:cNvPr id="8197" name="Picture 5"/>
          <p:cNvPicPr>
            <a:picLocks noChangeAspect="1" noChangeArrowheads="1"/>
          </p:cNvPicPr>
          <p:nvPr/>
        </p:nvPicPr>
        <p:blipFill>
          <a:blip r:embed="rId2"/>
          <a:srcRect/>
          <a:stretch>
            <a:fillRect/>
          </a:stretch>
        </p:blipFill>
        <p:spPr bwMode="auto">
          <a:xfrm>
            <a:off x="4995863" y="2693988"/>
            <a:ext cx="5126037" cy="491966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9221" name="Picture 5"/>
          <p:cNvPicPr>
            <a:picLocks noChangeAspect="1" noChangeArrowheads="1"/>
          </p:cNvPicPr>
          <p:nvPr/>
        </p:nvPicPr>
        <p:blipFill>
          <a:blip r:embed="rId2"/>
          <a:srcRect/>
          <a:stretch>
            <a:fillRect/>
          </a:stretch>
        </p:blipFill>
        <p:spPr bwMode="auto">
          <a:xfrm>
            <a:off x="5146675" y="4159250"/>
            <a:ext cx="4165600" cy="3435350"/>
          </a:xfrm>
          <a:prstGeom prst="rect">
            <a:avLst/>
          </a:prstGeom>
          <a:noFill/>
        </p:spPr>
      </p:pic>
      <p:sp>
        <p:nvSpPr>
          <p:cNvPr id="9217"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u="sng">
                <a:solidFill>
                  <a:srgbClr val="000000"/>
                </a:solidFill>
                <a:latin typeface="Arial" pitchFamily="34" charset="0"/>
              </a:rPr>
              <a:t>Roman Law Today</a:t>
            </a:r>
          </a:p>
        </p:txBody>
      </p:sp>
      <p:sp>
        <p:nvSpPr>
          <p:cNvPr id="9218" name="Rectangle 2"/>
          <p:cNvSpPr>
            <a:spLocks noGrp="1" noChangeArrowheads="1"/>
          </p:cNvSpPr>
          <p:nvPr>
            <p:ph type="body" sz="half" idx="1"/>
          </p:nvPr>
        </p:nvSpPr>
        <p:spPr>
          <a:xfrm>
            <a:off x="184150" y="1160463"/>
            <a:ext cx="4403725" cy="5949950"/>
          </a:xfrm>
        </p:spPr>
        <p:txBody>
          <a:bodyPr lIns="0" tIns="0" rIns="0" bIns="0"/>
          <a:lstStyle/>
          <a:p>
            <a:pPr marL="0" indent="0">
              <a:lnSpc>
                <a:spcPct val="95000"/>
              </a:lnSpc>
              <a:spcBef>
                <a:spcPct val="0"/>
              </a:spcBef>
              <a:buFontTx/>
              <a:buNone/>
            </a:pPr>
            <a:r>
              <a:rPr lang="en-US" sz="2400" b="1">
                <a:solidFill>
                  <a:srgbClr val="000000"/>
                </a:solidFill>
                <a:latin typeface="Arial" pitchFamily="34" charset="0"/>
              </a:rPr>
              <a:t>Places like South Africa and San Marino are still based on the </a:t>
            </a:r>
            <a:r>
              <a:rPr lang="en-US" sz="2400" b="1" i="1">
                <a:solidFill>
                  <a:srgbClr val="000000"/>
                </a:solidFill>
                <a:latin typeface="Arial" pitchFamily="34" charset="0"/>
              </a:rPr>
              <a:t>ius commune</a:t>
            </a:r>
            <a:r>
              <a:rPr lang="en-US" sz="2400" b="1">
                <a:solidFill>
                  <a:srgbClr val="000000"/>
                </a:solidFill>
                <a:latin typeface="Arial" pitchFamily="34" charset="0"/>
              </a:rPr>
              <a:t>, or common law, also the common basis of legal practice everywhere. It is often used by civil law jurists to refer aspects of the civil law system's legal principles.</a:t>
            </a:r>
            <a:endParaRPr lang="en-US"/>
          </a:p>
          <a:p>
            <a:pPr marL="0" indent="0">
              <a:lnSpc>
                <a:spcPct val="95000"/>
              </a:lnSpc>
              <a:spcBef>
                <a:spcPct val="0"/>
              </a:spcBef>
              <a:buFontTx/>
              <a:buNone/>
            </a:pPr>
            <a:r>
              <a:rPr lang="en-US" sz="2400" b="1">
                <a:solidFill>
                  <a:srgbClr val="000000"/>
                </a:solidFill>
                <a:latin typeface="Arial" pitchFamily="34" charset="0"/>
              </a:rPr>
              <a:t> Roman law has had a huge impact on European legal and political thought.</a:t>
            </a:r>
          </a:p>
        </p:txBody>
      </p:sp>
      <p:sp>
        <p:nvSpPr>
          <p:cNvPr id="9219" name="Rectangle 3"/>
          <p:cNvSpPr>
            <a:spLocks noGrp="1" noChangeArrowheads="1"/>
          </p:cNvSpPr>
          <p:nvPr>
            <p:ph type="body" sz="half" idx="2"/>
          </p:nvPr>
        </p:nvSpPr>
        <p:spPr>
          <a:xfrm>
            <a:off x="4749800" y="1209675"/>
            <a:ext cx="4922838" cy="5837238"/>
          </a:xfrm>
        </p:spPr>
        <p:txBody>
          <a:bodyPr lIns="0" tIns="0" rIns="0" bIns="0"/>
          <a:lstStyle/>
          <a:p>
            <a:pPr marL="0" indent="0">
              <a:lnSpc>
                <a:spcPct val="95000"/>
              </a:lnSpc>
              <a:spcBef>
                <a:spcPct val="0"/>
              </a:spcBef>
              <a:buFontTx/>
              <a:buNone/>
            </a:pPr>
            <a:r>
              <a:rPr lang="en-US" sz="2400" b="1">
                <a:solidFill>
                  <a:srgbClr val="000000"/>
                </a:solidFill>
                <a:latin typeface="Arial" pitchFamily="34" charset="0"/>
              </a:rPr>
              <a:t>Roman law is not used but is still a manditory study for law students in civil law jurisdictions.</a:t>
            </a:r>
            <a:endParaRPr lang="en-US"/>
          </a:p>
          <a:p>
            <a:pPr marL="0" indent="0">
              <a:lnSpc>
                <a:spcPct val="95000"/>
              </a:lnSpc>
              <a:spcBef>
                <a:spcPct val="0"/>
              </a:spcBef>
              <a:buFontTx/>
              <a:buNone/>
            </a:pPr>
            <a:r>
              <a:rPr lang="en-US" sz="2400" b="1">
                <a:solidFill>
                  <a:srgbClr val="000000"/>
                </a:solidFill>
                <a:latin typeface="Arial" pitchFamily="34" charset="0"/>
              </a:rPr>
              <a:t>Roman law in the ancient world had a unifying influence throughout medieval and modern Europe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u="sng">
                <a:solidFill>
                  <a:srgbClr val="000000"/>
                </a:solidFill>
                <a:latin typeface="Arial" pitchFamily="34" charset="0"/>
              </a:rPr>
              <a:t>How Roman Laws Were Passed</a:t>
            </a:r>
            <a:r>
              <a:rPr lang="en-US" sz="4300">
                <a:solidFill>
                  <a:srgbClr val="000000"/>
                </a:solidFill>
                <a:latin typeface="Arial" pitchFamily="34" charset="0"/>
              </a:rPr>
              <a:t> </a:t>
            </a:r>
          </a:p>
        </p:txBody>
      </p:sp>
      <p:sp>
        <p:nvSpPr>
          <p:cNvPr id="10242" name="Rectangle 2"/>
          <p:cNvSpPr>
            <a:spLocks noGrp="1" noChangeArrowheads="1"/>
          </p:cNvSpPr>
          <p:nvPr>
            <p:ph type="body" sz="half" idx="1"/>
          </p:nvPr>
        </p:nvSpPr>
        <p:spPr>
          <a:xfrm>
            <a:off x="95250" y="1243013"/>
            <a:ext cx="4749800" cy="5645150"/>
          </a:xfrm>
        </p:spPr>
        <p:txBody>
          <a:bodyPr lIns="0" tIns="0" rIns="0" bIns="0"/>
          <a:lstStyle/>
          <a:p>
            <a:pPr marL="0" indent="0">
              <a:lnSpc>
                <a:spcPct val="95000"/>
              </a:lnSpc>
              <a:spcBef>
                <a:spcPct val="0"/>
              </a:spcBef>
              <a:buFontTx/>
              <a:buNone/>
            </a:pPr>
            <a:r>
              <a:rPr lang="en-US" sz="2700">
                <a:solidFill>
                  <a:srgbClr val="000000"/>
                </a:solidFill>
                <a:latin typeface="Arial" pitchFamily="34" charset="0"/>
              </a:rPr>
              <a:t>Most laws were passed by assemblies dominated by the patrician families, though the rulings of magistrates were also important. Later emperors bypassed these forms and issued their own decrees.</a:t>
            </a:r>
          </a:p>
        </p:txBody>
      </p:sp>
      <p:sp>
        <p:nvSpPr>
          <p:cNvPr id="10245" name="Text Box 5"/>
          <p:cNvSpPr txBox="1">
            <a:spLocks noChangeArrowheads="1"/>
          </p:cNvSpPr>
          <p:nvPr/>
        </p:nvSpPr>
        <p:spPr bwMode="auto">
          <a:xfrm>
            <a:off x="4595813" y="1328738"/>
            <a:ext cx="4927600" cy="1893887"/>
          </a:xfrm>
          <a:prstGeom prst="rect">
            <a:avLst/>
          </a:prstGeom>
          <a:noFill/>
          <a:ln w="9525">
            <a:noFill/>
            <a:miter lim="800000"/>
            <a:headEnd/>
            <a:tailEnd/>
          </a:ln>
          <a:effectLst/>
        </p:spPr>
        <p:txBody>
          <a:bodyPr lIns="0" tIns="0" rIns="0" bIns="0">
            <a:spAutoFit/>
          </a:bodyPr>
          <a:lstStyle/>
          <a:p>
            <a:pPr>
              <a:lnSpc>
                <a:spcPct val="95000"/>
              </a:lnSpc>
            </a:pPr>
            <a:r>
              <a:rPr lang="en-US" sz="2700">
                <a:solidFill>
                  <a:srgbClr val="000000"/>
                </a:solidFill>
                <a:latin typeface="Arial" pitchFamily="34" charset="0"/>
              </a:rPr>
              <a:t>Our law-making system borrows heavily from</a:t>
            </a: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616</TotalTime>
  <Words>615</Words>
  <Application>Microsoft PowerPoint</Application>
  <PresentationFormat>Custom</PresentationFormat>
  <Paragraphs>188</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Default Design</vt:lpstr>
      <vt:lpstr>Law &amp; Justice: Ancient Rome's </vt:lpstr>
      <vt:lpstr>                The Police</vt:lpstr>
      <vt:lpstr>Roman Police, Praetorian Guard and Cohortes Urbanae</vt:lpstr>
      <vt:lpstr>The Vigils as Fire Fighters</vt:lpstr>
      <vt:lpstr>Roman Laws And How They Relate to Modern Laws</vt:lpstr>
      <vt:lpstr>Examples of Roman Laws and Modern Equivilents</vt:lpstr>
      <vt:lpstr>The Twelve Tablets (451-450)</vt:lpstr>
      <vt:lpstr>Roman Law Today</vt:lpstr>
      <vt:lpstr>How Roman Laws Were Passed </vt:lpstr>
      <vt:lpstr>Heritage of Roman Laws</vt:lpstr>
      <vt:lpstr>Heritage of Roman Laws</vt:lpstr>
      <vt:lpstr>The Root Of All Roman Laws</vt:lpstr>
      <vt:lpstr>Heritage of Roman Laws</vt:lpstr>
      <vt:lpstr>Slide 14</vt:lpstr>
      <vt:lpstr>Jury</vt:lpstr>
      <vt:lpstr>Typical Roman Trial</vt:lpstr>
      <vt:lpstr>Lawyers &amp; Clients</vt:lpstr>
      <vt:lpstr>Clients and Lawyers</vt:lpstr>
      <vt:lpstr>What lawyers actually did</vt:lpstr>
      <vt:lpstr>     Jurists in Ancient Rome</vt:lpstr>
      <vt:lpstr>           Jurists Continued </vt:lpstr>
      <vt:lpstr>              Jurists Continued</vt:lpstr>
      <vt:lpstr>Early Roman Punishments</vt:lpstr>
      <vt:lpstr>Roman Army Punishments  </vt:lpstr>
      <vt:lpstr>Roman Army Punishments (con.)</vt:lpstr>
      <vt:lpstr>Slave Punishments </vt:lpstr>
      <vt:lpstr>Roman Punishments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Google</dc:creator>
  <cp:lastModifiedBy>cyoung</cp:lastModifiedBy>
  <cp:revision>2</cp:revision>
  <dcterms:created xsi:type="dcterms:W3CDTF">2004-05-06T09:28:21Z</dcterms:created>
  <dcterms:modified xsi:type="dcterms:W3CDTF">2009-02-20T19:20:52Z</dcterms:modified>
</cp:coreProperties>
</file>